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0" r:id="rId2"/>
    <p:sldMasterId id="2147483744" r:id="rId3"/>
    <p:sldMasterId id="2147483816" r:id="rId4"/>
    <p:sldMasterId id="2147483840" r:id="rId5"/>
  </p:sldMasterIdLst>
  <p:notesMasterIdLst>
    <p:notesMasterId r:id="rId95"/>
  </p:notesMasterIdLst>
  <p:sldIdLst>
    <p:sldId id="256" r:id="rId6"/>
    <p:sldId id="277" r:id="rId7"/>
    <p:sldId id="266" r:id="rId8"/>
    <p:sldId id="257" r:id="rId9"/>
    <p:sldId id="361" r:id="rId10"/>
    <p:sldId id="279" r:id="rId11"/>
    <p:sldId id="267" r:id="rId12"/>
    <p:sldId id="268" r:id="rId13"/>
    <p:sldId id="281" r:id="rId14"/>
    <p:sldId id="283" r:id="rId15"/>
    <p:sldId id="285" r:id="rId16"/>
    <p:sldId id="284" r:id="rId17"/>
    <p:sldId id="286" r:id="rId18"/>
    <p:sldId id="287" r:id="rId19"/>
    <p:sldId id="265" r:id="rId20"/>
    <p:sldId id="271" r:id="rId21"/>
    <p:sldId id="269" r:id="rId22"/>
    <p:sldId id="270" r:id="rId23"/>
    <p:sldId id="272" r:id="rId24"/>
    <p:sldId id="275" r:id="rId25"/>
    <p:sldId id="288" r:id="rId26"/>
    <p:sldId id="295" r:id="rId27"/>
    <p:sldId id="289" r:id="rId28"/>
    <p:sldId id="290" r:id="rId29"/>
    <p:sldId id="291" r:id="rId30"/>
    <p:sldId id="292" r:id="rId31"/>
    <p:sldId id="293" r:id="rId32"/>
    <p:sldId id="294" r:id="rId33"/>
    <p:sldId id="296" r:id="rId34"/>
    <p:sldId id="306" r:id="rId35"/>
    <p:sldId id="298" r:id="rId36"/>
    <p:sldId id="299" r:id="rId37"/>
    <p:sldId id="297" r:id="rId38"/>
    <p:sldId id="300" r:id="rId39"/>
    <p:sldId id="302" r:id="rId40"/>
    <p:sldId id="307" r:id="rId41"/>
    <p:sldId id="360" r:id="rId42"/>
    <p:sldId id="303" r:id="rId43"/>
    <p:sldId id="304" r:id="rId44"/>
    <p:sldId id="362" r:id="rId45"/>
    <p:sldId id="308" r:id="rId46"/>
    <p:sldId id="305" r:id="rId47"/>
    <p:sldId id="309" r:id="rId48"/>
    <p:sldId id="310" r:id="rId49"/>
    <p:sldId id="311" r:id="rId50"/>
    <p:sldId id="312" r:id="rId51"/>
    <p:sldId id="313" r:id="rId52"/>
    <p:sldId id="314" r:id="rId53"/>
    <p:sldId id="316" r:id="rId54"/>
    <p:sldId id="318" r:id="rId55"/>
    <p:sldId id="315" r:id="rId56"/>
    <p:sldId id="320" r:id="rId57"/>
    <p:sldId id="321" r:id="rId58"/>
    <p:sldId id="323" r:id="rId59"/>
    <p:sldId id="322" r:id="rId60"/>
    <p:sldId id="325" r:id="rId61"/>
    <p:sldId id="328" r:id="rId62"/>
    <p:sldId id="333" r:id="rId63"/>
    <p:sldId id="324" r:id="rId64"/>
    <p:sldId id="326" r:id="rId65"/>
    <p:sldId id="331" r:id="rId66"/>
    <p:sldId id="334" r:id="rId67"/>
    <p:sldId id="330" r:id="rId68"/>
    <p:sldId id="337" r:id="rId69"/>
    <p:sldId id="336" r:id="rId70"/>
    <p:sldId id="335" r:id="rId71"/>
    <p:sldId id="338" r:id="rId72"/>
    <p:sldId id="340" r:id="rId73"/>
    <p:sldId id="339" r:id="rId74"/>
    <p:sldId id="346" r:id="rId75"/>
    <p:sldId id="345" r:id="rId76"/>
    <p:sldId id="332" r:id="rId77"/>
    <p:sldId id="341" r:id="rId78"/>
    <p:sldId id="342" r:id="rId79"/>
    <p:sldId id="343" r:id="rId80"/>
    <p:sldId id="344" r:id="rId81"/>
    <p:sldId id="347" r:id="rId82"/>
    <p:sldId id="357" r:id="rId83"/>
    <p:sldId id="358" r:id="rId84"/>
    <p:sldId id="359" r:id="rId85"/>
    <p:sldId id="348" r:id="rId86"/>
    <p:sldId id="350" r:id="rId87"/>
    <p:sldId id="349" r:id="rId88"/>
    <p:sldId id="354" r:id="rId89"/>
    <p:sldId id="353" r:id="rId90"/>
    <p:sldId id="352" r:id="rId91"/>
    <p:sldId id="351" r:id="rId92"/>
    <p:sldId id="355" r:id="rId93"/>
    <p:sldId id="356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1363643-BE30-461F-9648-5C6A8E71C9CA}">
          <p14:sldIdLst>
            <p14:sldId id="256"/>
            <p14:sldId id="277"/>
            <p14:sldId id="266"/>
            <p14:sldId id="257"/>
          </p14:sldIdLst>
        </p14:section>
        <p14:section name="Image processing" id="{6B771232-750C-4E50-8C87-3021884A44F8}">
          <p14:sldIdLst>
            <p14:sldId id="361"/>
            <p14:sldId id="279"/>
            <p14:sldId id="267"/>
            <p14:sldId id="268"/>
            <p14:sldId id="281"/>
            <p14:sldId id="283"/>
            <p14:sldId id="285"/>
            <p14:sldId id="284"/>
            <p14:sldId id="286"/>
            <p14:sldId id="287"/>
            <p14:sldId id="265"/>
            <p14:sldId id="271"/>
            <p14:sldId id="269"/>
            <p14:sldId id="270"/>
            <p14:sldId id="272"/>
            <p14:sldId id="275"/>
            <p14:sldId id="288"/>
            <p14:sldId id="295"/>
            <p14:sldId id="289"/>
            <p14:sldId id="290"/>
            <p14:sldId id="291"/>
            <p14:sldId id="292"/>
            <p14:sldId id="293"/>
            <p14:sldId id="294"/>
            <p14:sldId id="296"/>
            <p14:sldId id="306"/>
            <p14:sldId id="298"/>
            <p14:sldId id="299"/>
            <p14:sldId id="297"/>
            <p14:sldId id="300"/>
            <p14:sldId id="302"/>
            <p14:sldId id="307"/>
            <p14:sldId id="360"/>
            <p14:sldId id="303"/>
            <p14:sldId id="304"/>
            <p14:sldId id="362"/>
            <p14:sldId id="308"/>
            <p14:sldId id="305"/>
            <p14:sldId id="309"/>
            <p14:sldId id="310"/>
            <p14:sldId id="311"/>
            <p14:sldId id="312"/>
          </p14:sldIdLst>
        </p14:section>
        <p14:section name="Dimension reduction for images" id="{AB5C3FAF-FF88-4201-96A5-AC14B139E8A0}">
          <p14:sldIdLst>
            <p14:sldId id="313"/>
            <p14:sldId id="314"/>
            <p14:sldId id="316"/>
            <p14:sldId id="318"/>
            <p14:sldId id="315"/>
            <p14:sldId id="320"/>
            <p14:sldId id="321"/>
            <p14:sldId id="323"/>
            <p14:sldId id="322"/>
            <p14:sldId id="325"/>
            <p14:sldId id="328"/>
            <p14:sldId id="333"/>
            <p14:sldId id="324"/>
            <p14:sldId id="326"/>
          </p14:sldIdLst>
        </p14:section>
        <p14:section name="Untitled Section" id="{8DDD6CAB-A184-403F-804E-58F954005FED}">
          <p14:sldIdLst>
            <p14:sldId id="331"/>
            <p14:sldId id="334"/>
            <p14:sldId id="330"/>
            <p14:sldId id="337"/>
            <p14:sldId id="336"/>
            <p14:sldId id="335"/>
            <p14:sldId id="338"/>
            <p14:sldId id="340"/>
            <p14:sldId id="339"/>
            <p14:sldId id="346"/>
            <p14:sldId id="345"/>
            <p14:sldId id="332"/>
            <p14:sldId id="341"/>
            <p14:sldId id="342"/>
            <p14:sldId id="343"/>
            <p14:sldId id="344"/>
            <p14:sldId id="347"/>
            <p14:sldId id="357"/>
            <p14:sldId id="358"/>
            <p14:sldId id="359"/>
          </p14:sldIdLst>
        </p14:section>
        <p14:section name="Joint Test" id="{837DD768-41F6-4F4F-9F5B-B5783906E7E7}">
          <p14:sldIdLst>
            <p14:sldId id="348"/>
            <p14:sldId id="350"/>
            <p14:sldId id="349"/>
            <p14:sldId id="354"/>
            <p14:sldId id="353"/>
            <p14:sldId id="352"/>
            <p14:sldId id="351"/>
            <p14:sldId id="355"/>
          </p14:sldIdLst>
        </p14:section>
        <p14:section name="Untitled Section" id="{69D10604-12D3-412C-BF8D-5D7B92E577DF}">
          <p14:sldIdLst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FC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540" autoAdjust="0"/>
  </p:normalViewPr>
  <p:slideViewPr>
    <p:cSldViewPr>
      <p:cViewPr varScale="1">
        <p:scale>
          <a:sx n="98" d="100"/>
          <a:sy n="98" d="100"/>
        </p:scale>
        <p:origin x="198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48AD45-7A47-4906-8390-38A25B6BAC5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9E85F-7FF6-4021-B2BC-FB88799DC33E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Structure</a:t>
          </a:r>
          <a:br>
            <a:rPr lang="en-US" dirty="0" smtClean="0">
              <a:solidFill>
                <a:srgbClr val="FF0000"/>
              </a:solidFill>
            </a:rPr>
          </a:br>
          <a:r>
            <a:rPr lang="en-US" dirty="0" smtClean="0">
              <a:solidFill>
                <a:srgbClr val="FF0000"/>
              </a:solidFill>
            </a:rPr>
            <a:t>based</a:t>
          </a:r>
        </a:p>
      </dgm:t>
    </dgm:pt>
    <dgm:pt modelId="{0820CAF9-3293-45A2-8511-CF886911B0CF}" type="parTrans" cxnId="{818ECF90-9996-47D1-87DF-6F8A5E3C5A45}">
      <dgm:prSet/>
      <dgm:spPr/>
      <dgm:t>
        <a:bodyPr/>
        <a:lstStyle/>
        <a:p>
          <a:endParaRPr lang="en-US"/>
        </a:p>
      </dgm:t>
    </dgm:pt>
    <dgm:pt modelId="{D72A786B-43BF-4646-8E14-6E03310E46BD}" type="sibTrans" cxnId="{818ECF90-9996-47D1-87DF-6F8A5E3C5A45}">
      <dgm:prSet/>
      <dgm:spPr/>
      <dgm:t>
        <a:bodyPr/>
        <a:lstStyle/>
        <a:p>
          <a:endParaRPr lang="en-US"/>
        </a:p>
      </dgm:t>
    </dgm:pt>
    <dgm:pt modelId="{CFC0BFDF-29F9-4C8E-8E5B-9B58322EA73B}">
      <dgm:prSet phldrT="[Text]"/>
      <dgm:spPr/>
      <dgm:t>
        <a:bodyPr/>
        <a:lstStyle/>
        <a:p>
          <a:r>
            <a:rPr lang="en-US" dirty="0" smtClean="0"/>
            <a:t>Event</a:t>
          </a:r>
          <a:br>
            <a:rPr lang="en-US" dirty="0" smtClean="0"/>
          </a:br>
          <a:r>
            <a:rPr lang="en-US" dirty="0" smtClean="0"/>
            <a:t>based</a:t>
          </a:r>
          <a:endParaRPr lang="en-US" dirty="0"/>
        </a:p>
      </dgm:t>
    </dgm:pt>
    <dgm:pt modelId="{78FB06E7-A9FF-40D1-A142-A196DB7F64F0}" type="parTrans" cxnId="{F20697F2-F90B-4EE3-8893-852BCEB7B5FC}">
      <dgm:prSet/>
      <dgm:spPr/>
      <dgm:t>
        <a:bodyPr/>
        <a:lstStyle/>
        <a:p>
          <a:endParaRPr lang="en-US"/>
        </a:p>
      </dgm:t>
    </dgm:pt>
    <dgm:pt modelId="{DF8D9A14-D0A7-4B46-9A09-C91B1E55F165}" type="sibTrans" cxnId="{F20697F2-F90B-4EE3-8893-852BCEB7B5FC}">
      <dgm:prSet/>
      <dgm:spPr/>
      <dgm:t>
        <a:bodyPr/>
        <a:lstStyle/>
        <a:p>
          <a:endParaRPr lang="en-US"/>
        </a:p>
      </dgm:t>
    </dgm:pt>
    <dgm:pt modelId="{94F7A3D6-970C-4862-BCE6-7F7E6F3A8D39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Genetics</a:t>
          </a:r>
          <a:endParaRPr lang="en-US" dirty="0">
            <a:solidFill>
              <a:srgbClr val="FF0000"/>
            </a:solidFill>
          </a:endParaRPr>
        </a:p>
      </dgm:t>
    </dgm:pt>
    <dgm:pt modelId="{367D306B-3D80-47D5-BD23-6114313BDD50}" type="parTrans" cxnId="{512808F8-E276-4D56-9200-8F4BAD032207}">
      <dgm:prSet/>
      <dgm:spPr/>
      <dgm:t>
        <a:bodyPr/>
        <a:lstStyle/>
        <a:p>
          <a:endParaRPr lang="en-US"/>
        </a:p>
      </dgm:t>
    </dgm:pt>
    <dgm:pt modelId="{99CBDECD-4718-40CE-9C2E-83B809AF2324}" type="sibTrans" cxnId="{512808F8-E276-4D56-9200-8F4BAD032207}">
      <dgm:prSet/>
      <dgm:spPr/>
      <dgm:t>
        <a:bodyPr/>
        <a:lstStyle/>
        <a:p>
          <a:endParaRPr lang="en-US"/>
        </a:p>
      </dgm:t>
    </dgm:pt>
    <dgm:pt modelId="{400C9447-8A9B-4A69-B2D8-54642E245F24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Neurologic</a:t>
          </a:r>
          <a:endParaRPr lang="en-US" dirty="0">
            <a:solidFill>
              <a:srgbClr val="FF0000"/>
            </a:solidFill>
          </a:endParaRPr>
        </a:p>
      </dgm:t>
    </dgm:pt>
    <dgm:pt modelId="{C3065F18-BB43-481B-A325-7ACEDD1F83B0}" type="parTrans" cxnId="{534A7B8D-54DA-4BB2-9957-F1778BFE79CE}">
      <dgm:prSet/>
      <dgm:spPr/>
      <dgm:t>
        <a:bodyPr/>
        <a:lstStyle/>
        <a:p>
          <a:endParaRPr lang="en-US"/>
        </a:p>
      </dgm:t>
    </dgm:pt>
    <dgm:pt modelId="{17FA1C2C-AE9B-4B8E-B142-7B9ECE29DB9E}" type="sibTrans" cxnId="{534A7B8D-54DA-4BB2-9957-F1778BFE79CE}">
      <dgm:prSet/>
      <dgm:spPr/>
      <dgm:t>
        <a:bodyPr/>
        <a:lstStyle/>
        <a:p>
          <a:endParaRPr lang="en-US"/>
        </a:p>
      </dgm:t>
    </dgm:pt>
    <dgm:pt modelId="{A497FF78-6BCA-46CB-84EA-5C47A39D92DB}">
      <dgm:prSet phldrT="[Text]"/>
      <dgm:spPr/>
      <dgm:t>
        <a:bodyPr/>
        <a:lstStyle/>
        <a:p>
          <a:r>
            <a:rPr lang="en-US" dirty="0" smtClean="0"/>
            <a:t>Non</a:t>
          </a:r>
          <a:br>
            <a:rPr lang="en-US" dirty="0" smtClean="0"/>
          </a:br>
          <a:r>
            <a:rPr lang="en-US" dirty="0" smtClean="0"/>
            <a:t>NGS</a:t>
          </a:r>
          <a:endParaRPr lang="en-US" dirty="0"/>
        </a:p>
      </dgm:t>
    </dgm:pt>
    <dgm:pt modelId="{874964CD-6043-46A6-AA9C-455694BE6777}" type="parTrans" cxnId="{2E6E1C52-C8B6-4DD5-B2A4-2861B273E017}">
      <dgm:prSet/>
      <dgm:spPr/>
      <dgm:t>
        <a:bodyPr/>
        <a:lstStyle/>
        <a:p>
          <a:endParaRPr lang="en-US"/>
        </a:p>
      </dgm:t>
    </dgm:pt>
    <dgm:pt modelId="{978F7AE2-315F-4089-976E-71CEF58D95B7}" type="sibTrans" cxnId="{2E6E1C52-C8B6-4DD5-B2A4-2861B273E017}">
      <dgm:prSet/>
      <dgm:spPr/>
      <dgm:t>
        <a:bodyPr/>
        <a:lstStyle/>
        <a:p>
          <a:endParaRPr lang="en-US"/>
        </a:p>
      </dgm:t>
    </dgm:pt>
    <dgm:pt modelId="{ADCCEF58-C0BD-480E-A323-5D41AD6684F2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NGS</a:t>
          </a:r>
          <a:endParaRPr lang="en-US" dirty="0">
            <a:solidFill>
              <a:srgbClr val="FF0000"/>
            </a:solidFill>
          </a:endParaRPr>
        </a:p>
      </dgm:t>
    </dgm:pt>
    <dgm:pt modelId="{8100160A-A3D7-45FF-9887-D9300355D25A}" type="parTrans" cxnId="{FC52443A-CE7A-4F57-9C7C-24234C24E1C7}">
      <dgm:prSet/>
      <dgm:spPr/>
      <dgm:t>
        <a:bodyPr/>
        <a:lstStyle/>
        <a:p>
          <a:endParaRPr lang="en-US"/>
        </a:p>
      </dgm:t>
    </dgm:pt>
    <dgm:pt modelId="{FDB03868-3FD6-41B7-9939-0F7A385FD573}" type="sibTrans" cxnId="{FC52443A-CE7A-4F57-9C7C-24234C24E1C7}">
      <dgm:prSet/>
      <dgm:spPr/>
      <dgm:t>
        <a:bodyPr/>
        <a:lstStyle/>
        <a:p>
          <a:endParaRPr lang="en-US"/>
        </a:p>
      </dgm:t>
    </dgm:pt>
    <dgm:pt modelId="{B04C7DE9-3F5A-4736-BAEC-50933CFD301E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MRI</a:t>
          </a:r>
        </a:p>
      </dgm:t>
    </dgm:pt>
    <dgm:pt modelId="{3FC2BD36-C5EC-403D-A6B6-44E6ABFFB9C8}" type="parTrans" cxnId="{F234DDA2-AF93-4C58-A8DF-ECC72597A625}">
      <dgm:prSet/>
      <dgm:spPr/>
      <dgm:t>
        <a:bodyPr/>
        <a:lstStyle/>
        <a:p>
          <a:endParaRPr lang="en-US"/>
        </a:p>
      </dgm:t>
    </dgm:pt>
    <dgm:pt modelId="{4D7AA8B2-BACE-4B34-8867-0F4BB85409CD}" type="sibTrans" cxnId="{F234DDA2-AF93-4C58-A8DF-ECC72597A625}">
      <dgm:prSet/>
      <dgm:spPr/>
      <dgm:t>
        <a:bodyPr/>
        <a:lstStyle/>
        <a:p>
          <a:endParaRPr lang="en-US"/>
        </a:p>
      </dgm:t>
    </dgm:pt>
    <dgm:pt modelId="{48AF0705-38FD-46E4-AB90-F66F2300A49D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SNV</a:t>
          </a:r>
          <a:endParaRPr lang="en-US" dirty="0">
            <a:solidFill>
              <a:srgbClr val="FF0000"/>
            </a:solidFill>
          </a:endParaRPr>
        </a:p>
      </dgm:t>
    </dgm:pt>
    <dgm:pt modelId="{5698DA40-913D-40F4-810E-3FD1D71E0D5A}" type="parTrans" cxnId="{7F067993-321E-442D-8C2C-A41F6833A734}">
      <dgm:prSet/>
      <dgm:spPr/>
      <dgm:t>
        <a:bodyPr/>
        <a:lstStyle/>
        <a:p>
          <a:endParaRPr lang="en-US"/>
        </a:p>
      </dgm:t>
    </dgm:pt>
    <dgm:pt modelId="{24082B5F-A99D-4714-8029-E22CF088EB7B}" type="sibTrans" cxnId="{7F067993-321E-442D-8C2C-A41F6833A734}">
      <dgm:prSet/>
      <dgm:spPr/>
      <dgm:t>
        <a:bodyPr/>
        <a:lstStyle/>
        <a:p>
          <a:endParaRPr lang="en-US"/>
        </a:p>
      </dgm:t>
    </dgm:pt>
    <dgm:pt modelId="{22D53FDC-7EF9-4FF5-B749-86EFA7917B9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Non  SNV</a:t>
          </a:r>
          <a:endParaRPr lang="en-US" dirty="0">
            <a:solidFill>
              <a:schemeClr val="bg1"/>
            </a:solidFill>
          </a:endParaRPr>
        </a:p>
      </dgm:t>
    </dgm:pt>
    <dgm:pt modelId="{60A24DB7-741E-485D-B17D-D7EDD9918162}" type="parTrans" cxnId="{23B9E610-DA19-4EAB-83A2-2B82FA2CF4C7}">
      <dgm:prSet/>
      <dgm:spPr/>
      <dgm:t>
        <a:bodyPr/>
        <a:lstStyle/>
        <a:p>
          <a:endParaRPr lang="en-US"/>
        </a:p>
      </dgm:t>
    </dgm:pt>
    <dgm:pt modelId="{0614AE50-34E9-4E56-BFA7-02D71021A12A}" type="sibTrans" cxnId="{23B9E610-DA19-4EAB-83A2-2B82FA2CF4C7}">
      <dgm:prSet/>
      <dgm:spPr/>
      <dgm:t>
        <a:bodyPr/>
        <a:lstStyle/>
        <a:p>
          <a:endParaRPr lang="en-US"/>
        </a:p>
      </dgm:t>
    </dgm:pt>
    <dgm:pt modelId="{4EC6D0BA-4CAB-43D6-AB6D-A9CF94ADA55A}">
      <dgm:prSet phldrT="[Text]"/>
      <dgm:spPr/>
      <dgm:t>
        <a:bodyPr/>
        <a:lstStyle/>
        <a:p>
          <a:r>
            <a:rPr lang="en-US" dirty="0" smtClean="0"/>
            <a:t>Classical</a:t>
          </a:r>
          <a:br>
            <a:rPr lang="en-US" dirty="0" smtClean="0"/>
          </a:br>
          <a:r>
            <a:rPr lang="en-US" dirty="0" smtClean="0"/>
            <a:t>Marker</a:t>
          </a:r>
          <a:endParaRPr lang="en-US" dirty="0"/>
        </a:p>
      </dgm:t>
    </dgm:pt>
    <dgm:pt modelId="{4FD17E16-1968-4678-8417-AFEE6C792265}" type="parTrans" cxnId="{DB51F079-8CC7-4204-A54A-24257C950024}">
      <dgm:prSet/>
      <dgm:spPr/>
      <dgm:t>
        <a:bodyPr/>
        <a:lstStyle/>
        <a:p>
          <a:endParaRPr lang="en-US"/>
        </a:p>
      </dgm:t>
    </dgm:pt>
    <dgm:pt modelId="{DA9190F3-45F2-46E3-B9E9-9BDD0FD02754}" type="sibTrans" cxnId="{DB51F079-8CC7-4204-A54A-24257C950024}">
      <dgm:prSet/>
      <dgm:spPr/>
      <dgm:t>
        <a:bodyPr/>
        <a:lstStyle/>
        <a:p>
          <a:endParaRPr lang="en-US"/>
        </a:p>
      </dgm:t>
    </dgm:pt>
    <dgm:pt modelId="{567608FC-9816-4771-AF0E-EE7D476D2CCA}">
      <dgm:prSet phldrT="[Text]"/>
      <dgm:spPr/>
      <dgm:t>
        <a:bodyPr/>
        <a:lstStyle/>
        <a:p>
          <a:r>
            <a:rPr lang="en-US" dirty="0" smtClean="0"/>
            <a:t>EGG</a:t>
          </a:r>
          <a:br>
            <a:rPr lang="en-US" dirty="0" smtClean="0"/>
          </a:br>
          <a:r>
            <a:rPr lang="en-US" dirty="0" smtClean="0"/>
            <a:t>…</a:t>
          </a:r>
          <a:endParaRPr lang="en-US" dirty="0"/>
        </a:p>
      </dgm:t>
    </dgm:pt>
    <dgm:pt modelId="{E0516ECC-85ED-467B-964E-F032DE05879C}" type="parTrans" cxnId="{7D53C911-A528-4C7A-A316-C46DC4519D81}">
      <dgm:prSet/>
      <dgm:spPr/>
      <dgm:t>
        <a:bodyPr/>
        <a:lstStyle/>
        <a:p>
          <a:endParaRPr lang="en-US"/>
        </a:p>
      </dgm:t>
    </dgm:pt>
    <dgm:pt modelId="{405CACF9-3158-4AC2-BCA9-829F2CAC99E1}" type="sibTrans" cxnId="{7D53C911-A528-4C7A-A316-C46DC4519D81}">
      <dgm:prSet/>
      <dgm:spPr/>
      <dgm:t>
        <a:bodyPr/>
        <a:lstStyle/>
        <a:p>
          <a:endParaRPr lang="en-US"/>
        </a:p>
      </dgm:t>
    </dgm:pt>
    <dgm:pt modelId="{1240006C-6546-48BB-90DA-06F32BEBA7E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Others</a:t>
          </a:r>
        </a:p>
      </dgm:t>
    </dgm:pt>
    <dgm:pt modelId="{D5D50660-9C26-491E-B708-F0F9BB605B1A}" type="parTrans" cxnId="{F9B2E784-7D9E-439F-930D-B1BA1A0E5319}">
      <dgm:prSet/>
      <dgm:spPr/>
      <dgm:t>
        <a:bodyPr/>
        <a:lstStyle/>
        <a:p>
          <a:endParaRPr lang="en-US"/>
        </a:p>
      </dgm:t>
    </dgm:pt>
    <dgm:pt modelId="{338DEDD7-8D41-4628-8635-3F5F80B994FA}" type="sibTrans" cxnId="{F9B2E784-7D9E-439F-930D-B1BA1A0E5319}">
      <dgm:prSet/>
      <dgm:spPr/>
      <dgm:t>
        <a:bodyPr/>
        <a:lstStyle/>
        <a:p>
          <a:endParaRPr lang="en-US"/>
        </a:p>
      </dgm:t>
    </dgm:pt>
    <dgm:pt modelId="{DFD3E28E-3280-4D05-9A21-68021E1E2372}" type="pres">
      <dgm:prSet presAssocID="{5D48AD45-7A47-4906-8390-38A25B6BAC5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0CD5E5-9000-45A8-8728-297535732042}" type="pres">
      <dgm:prSet presAssocID="{94F7A3D6-970C-4862-BCE6-7F7E6F3A8D39}" presName="vertOne" presStyleCnt="0"/>
      <dgm:spPr/>
    </dgm:pt>
    <dgm:pt modelId="{FC11722E-7661-4CA4-82D4-0ED382D4F8CA}" type="pres">
      <dgm:prSet presAssocID="{94F7A3D6-970C-4862-BCE6-7F7E6F3A8D39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6901A8-7B5D-4AE4-B4F1-0C44595EAC58}" type="pres">
      <dgm:prSet presAssocID="{94F7A3D6-970C-4862-BCE6-7F7E6F3A8D39}" presName="parTransOne" presStyleCnt="0"/>
      <dgm:spPr/>
    </dgm:pt>
    <dgm:pt modelId="{F0DD342A-BBD4-4724-8803-6F0B6A3D0171}" type="pres">
      <dgm:prSet presAssocID="{94F7A3D6-970C-4862-BCE6-7F7E6F3A8D39}" presName="horzOne" presStyleCnt="0"/>
      <dgm:spPr/>
    </dgm:pt>
    <dgm:pt modelId="{4BFB0A2C-1099-4C18-88E3-01CEE3B40778}" type="pres">
      <dgm:prSet presAssocID="{A497FF78-6BCA-46CB-84EA-5C47A39D92DB}" presName="vertTwo" presStyleCnt="0"/>
      <dgm:spPr/>
    </dgm:pt>
    <dgm:pt modelId="{9B82298D-4B29-4991-8AD8-747F792839C7}" type="pres">
      <dgm:prSet presAssocID="{A497FF78-6BCA-46CB-84EA-5C47A39D92DB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76F706-1974-4915-900F-47AB35A590F1}" type="pres">
      <dgm:prSet presAssocID="{A497FF78-6BCA-46CB-84EA-5C47A39D92DB}" presName="parTransTwo" presStyleCnt="0"/>
      <dgm:spPr/>
    </dgm:pt>
    <dgm:pt modelId="{E60C5E6D-71DC-4686-A7D4-A75A9E18EE17}" type="pres">
      <dgm:prSet presAssocID="{A497FF78-6BCA-46CB-84EA-5C47A39D92DB}" presName="horzTwo" presStyleCnt="0"/>
      <dgm:spPr/>
    </dgm:pt>
    <dgm:pt modelId="{980CC57A-7F75-4072-8DB2-38F82E3148B8}" type="pres">
      <dgm:prSet presAssocID="{4EC6D0BA-4CAB-43D6-AB6D-A9CF94ADA55A}" presName="vertThree" presStyleCnt="0"/>
      <dgm:spPr/>
    </dgm:pt>
    <dgm:pt modelId="{3BFDEFB3-A148-498F-87FF-5CA951E4AD22}" type="pres">
      <dgm:prSet presAssocID="{4EC6D0BA-4CAB-43D6-AB6D-A9CF94ADA55A}" presName="txThree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9014E0-5C3D-45D2-AA70-07751C86929A}" type="pres">
      <dgm:prSet presAssocID="{4EC6D0BA-4CAB-43D6-AB6D-A9CF94ADA55A}" presName="horzThree" presStyleCnt="0"/>
      <dgm:spPr/>
    </dgm:pt>
    <dgm:pt modelId="{1BB803A5-C51A-4DAC-86CC-57DA5EA6B0F5}" type="pres">
      <dgm:prSet presAssocID="{978F7AE2-315F-4089-976E-71CEF58D95B7}" presName="sibSpaceTwo" presStyleCnt="0"/>
      <dgm:spPr/>
    </dgm:pt>
    <dgm:pt modelId="{20445DE3-B85B-49D8-8AEA-FCB7DD8CD9D7}" type="pres">
      <dgm:prSet presAssocID="{ADCCEF58-C0BD-480E-A323-5D41AD6684F2}" presName="vertTwo" presStyleCnt="0"/>
      <dgm:spPr/>
    </dgm:pt>
    <dgm:pt modelId="{3C368981-F17F-442D-9DF3-8A3424DEA40C}" type="pres">
      <dgm:prSet presAssocID="{ADCCEF58-C0BD-480E-A323-5D41AD6684F2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4021D0-363E-4DAB-A658-B75C208D6264}" type="pres">
      <dgm:prSet presAssocID="{ADCCEF58-C0BD-480E-A323-5D41AD6684F2}" presName="parTransTwo" presStyleCnt="0"/>
      <dgm:spPr/>
    </dgm:pt>
    <dgm:pt modelId="{C30B585E-4959-4FC1-8471-6C1C5683DBDF}" type="pres">
      <dgm:prSet presAssocID="{ADCCEF58-C0BD-480E-A323-5D41AD6684F2}" presName="horzTwo" presStyleCnt="0"/>
      <dgm:spPr/>
    </dgm:pt>
    <dgm:pt modelId="{A3D81967-B30F-47E7-8020-5ECF2BC49839}" type="pres">
      <dgm:prSet presAssocID="{48AF0705-38FD-46E4-AB90-F66F2300A49D}" presName="vertThree" presStyleCnt="0"/>
      <dgm:spPr/>
    </dgm:pt>
    <dgm:pt modelId="{A71049DE-87F6-4D0F-B4BD-338A63959EE5}" type="pres">
      <dgm:prSet presAssocID="{48AF0705-38FD-46E4-AB90-F66F2300A49D}" presName="txThree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86C595-1E90-44BB-8F69-438C89336CEB}" type="pres">
      <dgm:prSet presAssocID="{48AF0705-38FD-46E4-AB90-F66F2300A49D}" presName="horzThree" presStyleCnt="0"/>
      <dgm:spPr/>
    </dgm:pt>
    <dgm:pt modelId="{F0200DD1-97CB-4140-9BD5-97D590D691D1}" type="pres">
      <dgm:prSet presAssocID="{24082B5F-A99D-4714-8029-E22CF088EB7B}" presName="sibSpaceThree" presStyleCnt="0"/>
      <dgm:spPr/>
    </dgm:pt>
    <dgm:pt modelId="{E94AB8C4-E44E-4E61-8288-2D7B7F1C7DE5}" type="pres">
      <dgm:prSet presAssocID="{22D53FDC-7EF9-4FF5-B749-86EFA7917B98}" presName="vertThree" presStyleCnt="0"/>
      <dgm:spPr/>
    </dgm:pt>
    <dgm:pt modelId="{05483EFB-CE10-43C9-88E6-DB28090D68A2}" type="pres">
      <dgm:prSet presAssocID="{22D53FDC-7EF9-4FF5-B749-86EFA7917B98}" presName="txThree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D8E9DE-2B62-4559-AB22-51540C2F05B7}" type="pres">
      <dgm:prSet presAssocID="{22D53FDC-7EF9-4FF5-B749-86EFA7917B98}" presName="horzThree" presStyleCnt="0"/>
      <dgm:spPr/>
    </dgm:pt>
    <dgm:pt modelId="{0A2A89DE-70D5-4096-8918-B1037A1353BC}" type="pres">
      <dgm:prSet presAssocID="{99CBDECD-4718-40CE-9C2E-83B809AF2324}" presName="sibSpaceOne" presStyleCnt="0"/>
      <dgm:spPr/>
    </dgm:pt>
    <dgm:pt modelId="{73169C70-1060-47CB-9E16-EAFFA6B5E310}" type="pres">
      <dgm:prSet presAssocID="{400C9447-8A9B-4A69-B2D8-54642E245F24}" presName="vertOne" presStyleCnt="0"/>
      <dgm:spPr/>
    </dgm:pt>
    <dgm:pt modelId="{8E434EE2-16A4-4F76-8916-FF147C7CA1D1}" type="pres">
      <dgm:prSet presAssocID="{400C9447-8A9B-4A69-B2D8-54642E245F24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2386B7-02C2-46AF-8BC2-387FF89BD7C5}" type="pres">
      <dgm:prSet presAssocID="{400C9447-8A9B-4A69-B2D8-54642E245F24}" presName="parTransOne" presStyleCnt="0"/>
      <dgm:spPr/>
    </dgm:pt>
    <dgm:pt modelId="{BAC79DE0-205F-41DC-8913-621F8F6895CA}" type="pres">
      <dgm:prSet presAssocID="{400C9447-8A9B-4A69-B2D8-54642E245F24}" presName="horzOne" presStyleCnt="0"/>
      <dgm:spPr/>
    </dgm:pt>
    <dgm:pt modelId="{23C9FF6A-E9A1-43C4-9D57-6CAB1DFBFA4C}" type="pres">
      <dgm:prSet presAssocID="{9AD9E85F-7FF6-4021-B2BC-FB88799DC33E}" presName="vertTwo" presStyleCnt="0"/>
      <dgm:spPr/>
    </dgm:pt>
    <dgm:pt modelId="{4CC053EB-D1DF-4568-AEE2-BA77A199A67E}" type="pres">
      <dgm:prSet presAssocID="{9AD9E85F-7FF6-4021-B2BC-FB88799DC33E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9AB735-FF99-4D51-82BA-C7590FD96E35}" type="pres">
      <dgm:prSet presAssocID="{9AD9E85F-7FF6-4021-B2BC-FB88799DC33E}" presName="parTransTwo" presStyleCnt="0"/>
      <dgm:spPr/>
    </dgm:pt>
    <dgm:pt modelId="{027CBA2A-5D87-4B4A-A679-960B26FF75DC}" type="pres">
      <dgm:prSet presAssocID="{9AD9E85F-7FF6-4021-B2BC-FB88799DC33E}" presName="horzTwo" presStyleCnt="0"/>
      <dgm:spPr/>
    </dgm:pt>
    <dgm:pt modelId="{CA6B1A30-E529-428C-8DAF-DFAF917BAEAE}" type="pres">
      <dgm:prSet presAssocID="{B04C7DE9-3F5A-4736-BAEC-50933CFD301E}" presName="vertThree" presStyleCnt="0"/>
      <dgm:spPr/>
    </dgm:pt>
    <dgm:pt modelId="{ED32D66A-4AA3-4A9E-AC1A-A3340230B488}" type="pres">
      <dgm:prSet presAssocID="{B04C7DE9-3F5A-4736-BAEC-50933CFD301E}" presName="txThree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1F9DF8-BC23-4B79-9F1E-3EBCDF54C595}" type="pres">
      <dgm:prSet presAssocID="{B04C7DE9-3F5A-4736-BAEC-50933CFD301E}" presName="horzThree" presStyleCnt="0"/>
      <dgm:spPr/>
    </dgm:pt>
    <dgm:pt modelId="{A0B04C45-38D7-4785-B976-DAA98456B20F}" type="pres">
      <dgm:prSet presAssocID="{4D7AA8B2-BACE-4B34-8867-0F4BB85409CD}" presName="sibSpaceThree" presStyleCnt="0"/>
      <dgm:spPr/>
    </dgm:pt>
    <dgm:pt modelId="{B111F6D7-2EC1-4034-A803-4A79A57E1DEB}" type="pres">
      <dgm:prSet presAssocID="{1240006C-6546-48BB-90DA-06F32BEBA7E0}" presName="vertThree" presStyleCnt="0"/>
      <dgm:spPr/>
    </dgm:pt>
    <dgm:pt modelId="{64D98253-50A5-41BD-A0B9-952B813AEEFB}" type="pres">
      <dgm:prSet presAssocID="{1240006C-6546-48BB-90DA-06F32BEBA7E0}" presName="txThree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40F33F-0490-4D5D-9172-E8A13CE3CF41}" type="pres">
      <dgm:prSet presAssocID="{1240006C-6546-48BB-90DA-06F32BEBA7E0}" presName="horzThree" presStyleCnt="0"/>
      <dgm:spPr/>
    </dgm:pt>
    <dgm:pt modelId="{E9958440-BDE5-4684-8569-2DF3A4A373EB}" type="pres">
      <dgm:prSet presAssocID="{D72A786B-43BF-4646-8E14-6E03310E46BD}" presName="sibSpaceTwo" presStyleCnt="0"/>
      <dgm:spPr/>
    </dgm:pt>
    <dgm:pt modelId="{25134DCF-5CC0-4C3B-8A19-5FB59E7287F8}" type="pres">
      <dgm:prSet presAssocID="{CFC0BFDF-29F9-4C8E-8E5B-9B58322EA73B}" presName="vertTwo" presStyleCnt="0"/>
      <dgm:spPr/>
    </dgm:pt>
    <dgm:pt modelId="{C57AAAAB-E143-4577-A7D2-6934E7E46BEF}" type="pres">
      <dgm:prSet presAssocID="{CFC0BFDF-29F9-4C8E-8E5B-9B58322EA73B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0F19F5-4B31-4EE6-AA5B-18D496224161}" type="pres">
      <dgm:prSet presAssocID="{CFC0BFDF-29F9-4C8E-8E5B-9B58322EA73B}" presName="parTransTwo" presStyleCnt="0"/>
      <dgm:spPr/>
    </dgm:pt>
    <dgm:pt modelId="{C1AEA751-F1A5-4BE1-9F23-FBC3A1B3B68B}" type="pres">
      <dgm:prSet presAssocID="{CFC0BFDF-29F9-4C8E-8E5B-9B58322EA73B}" presName="horzTwo" presStyleCnt="0"/>
      <dgm:spPr/>
    </dgm:pt>
    <dgm:pt modelId="{E3399E20-156E-4A60-BB02-28A040F42E2E}" type="pres">
      <dgm:prSet presAssocID="{567608FC-9816-4771-AF0E-EE7D476D2CCA}" presName="vertThree" presStyleCnt="0"/>
      <dgm:spPr/>
    </dgm:pt>
    <dgm:pt modelId="{2A75B398-56AF-4F2E-BFF9-620E161BBBD9}" type="pres">
      <dgm:prSet presAssocID="{567608FC-9816-4771-AF0E-EE7D476D2CCA}" presName="txThree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68C96E-900E-4F77-9AEC-DF5F1BCC4384}" type="pres">
      <dgm:prSet presAssocID="{567608FC-9816-4771-AF0E-EE7D476D2CCA}" presName="horzThree" presStyleCnt="0"/>
      <dgm:spPr/>
    </dgm:pt>
  </dgm:ptLst>
  <dgm:cxnLst>
    <dgm:cxn modelId="{7F067993-321E-442D-8C2C-A41F6833A734}" srcId="{ADCCEF58-C0BD-480E-A323-5D41AD6684F2}" destId="{48AF0705-38FD-46E4-AB90-F66F2300A49D}" srcOrd="0" destOrd="0" parTransId="{5698DA40-913D-40F4-810E-3FD1D71E0D5A}" sibTransId="{24082B5F-A99D-4714-8029-E22CF088EB7B}"/>
    <dgm:cxn modelId="{F234DDA2-AF93-4C58-A8DF-ECC72597A625}" srcId="{9AD9E85F-7FF6-4021-B2BC-FB88799DC33E}" destId="{B04C7DE9-3F5A-4736-BAEC-50933CFD301E}" srcOrd="0" destOrd="0" parTransId="{3FC2BD36-C5EC-403D-A6B6-44E6ABFFB9C8}" sibTransId="{4D7AA8B2-BACE-4B34-8867-0F4BB85409CD}"/>
    <dgm:cxn modelId="{92A47BDF-6DB1-4945-B0DE-11F8A9730BE3}" type="presOf" srcId="{B04C7DE9-3F5A-4736-BAEC-50933CFD301E}" destId="{ED32D66A-4AA3-4A9E-AC1A-A3340230B488}" srcOrd="0" destOrd="0" presId="urn:microsoft.com/office/officeart/2005/8/layout/hierarchy4"/>
    <dgm:cxn modelId="{D3139BF3-0BA2-4422-8FF2-6336154E4C7B}" type="presOf" srcId="{5D48AD45-7A47-4906-8390-38A25B6BAC50}" destId="{DFD3E28E-3280-4D05-9A21-68021E1E2372}" srcOrd="0" destOrd="0" presId="urn:microsoft.com/office/officeart/2005/8/layout/hierarchy4"/>
    <dgm:cxn modelId="{2E6E1C52-C8B6-4DD5-B2A4-2861B273E017}" srcId="{94F7A3D6-970C-4862-BCE6-7F7E6F3A8D39}" destId="{A497FF78-6BCA-46CB-84EA-5C47A39D92DB}" srcOrd="0" destOrd="0" parTransId="{874964CD-6043-46A6-AA9C-455694BE6777}" sibTransId="{978F7AE2-315F-4089-976E-71CEF58D95B7}"/>
    <dgm:cxn modelId="{1F832806-2109-45CD-B152-18F88FEC58FF}" type="presOf" srcId="{CFC0BFDF-29F9-4C8E-8E5B-9B58322EA73B}" destId="{C57AAAAB-E143-4577-A7D2-6934E7E46BEF}" srcOrd="0" destOrd="0" presId="urn:microsoft.com/office/officeart/2005/8/layout/hierarchy4"/>
    <dgm:cxn modelId="{512808F8-E276-4D56-9200-8F4BAD032207}" srcId="{5D48AD45-7A47-4906-8390-38A25B6BAC50}" destId="{94F7A3D6-970C-4862-BCE6-7F7E6F3A8D39}" srcOrd="0" destOrd="0" parTransId="{367D306B-3D80-47D5-BD23-6114313BDD50}" sibTransId="{99CBDECD-4718-40CE-9C2E-83B809AF2324}"/>
    <dgm:cxn modelId="{52255C34-E45A-42FD-BDF5-FF46691C6F43}" type="presOf" srcId="{567608FC-9816-4771-AF0E-EE7D476D2CCA}" destId="{2A75B398-56AF-4F2E-BFF9-620E161BBBD9}" srcOrd="0" destOrd="0" presId="urn:microsoft.com/office/officeart/2005/8/layout/hierarchy4"/>
    <dgm:cxn modelId="{F0640EB1-764C-42B1-9F3A-AF3BF8BFD9FE}" type="presOf" srcId="{ADCCEF58-C0BD-480E-A323-5D41AD6684F2}" destId="{3C368981-F17F-442D-9DF3-8A3424DEA40C}" srcOrd="0" destOrd="0" presId="urn:microsoft.com/office/officeart/2005/8/layout/hierarchy4"/>
    <dgm:cxn modelId="{BA08AF98-CF09-4D74-863D-FFC68B2238E7}" type="presOf" srcId="{4EC6D0BA-4CAB-43D6-AB6D-A9CF94ADA55A}" destId="{3BFDEFB3-A148-498F-87FF-5CA951E4AD22}" srcOrd="0" destOrd="0" presId="urn:microsoft.com/office/officeart/2005/8/layout/hierarchy4"/>
    <dgm:cxn modelId="{4AA38DB1-3CED-40A6-BDC0-A8B90123898D}" type="presOf" srcId="{48AF0705-38FD-46E4-AB90-F66F2300A49D}" destId="{A71049DE-87F6-4D0F-B4BD-338A63959EE5}" srcOrd="0" destOrd="0" presId="urn:microsoft.com/office/officeart/2005/8/layout/hierarchy4"/>
    <dgm:cxn modelId="{818ECF90-9996-47D1-87DF-6F8A5E3C5A45}" srcId="{400C9447-8A9B-4A69-B2D8-54642E245F24}" destId="{9AD9E85F-7FF6-4021-B2BC-FB88799DC33E}" srcOrd="0" destOrd="0" parTransId="{0820CAF9-3293-45A2-8511-CF886911B0CF}" sibTransId="{D72A786B-43BF-4646-8E14-6E03310E46BD}"/>
    <dgm:cxn modelId="{89FEEE9C-E4DA-4686-8AA7-601C4EE651F2}" type="presOf" srcId="{94F7A3D6-970C-4862-BCE6-7F7E6F3A8D39}" destId="{FC11722E-7661-4CA4-82D4-0ED382D4F8CA}" srcOrd="0" destOrd="0" presId="urn:microsoft.com/office/officeart/2005/8/layout/hierarchy4"/>
    <dgm:cxn modelId="{534A7B8D-54DA-4BB2-9957-F1778BFE79CE}" srcId="{5D48AD45-7A47-4906-8390-38A25B6BAC50}" destId="{400C9447-8A9B-4A69-B2D8-54642E245F24}" srcOrd="1" destOrd="0" parTransId="{C3065F18-BB43-481B-A325-7ACEDD1F83B0}" sibTransId="{17FA1C2C-AE9B-4B8E-B142-7B9ECE29DB9E}"/>
    <dgm:cxn modelId="{FC52443A-CE7A-4F57-9C7C-24234C24E1C7}" srcId="{94F7A3D6-970C-4862-BCE6-7F7E6F3A8D39}" destId="{ADCCEF58-C0BD-480E-A323-5D41AD6684F2}" srcOrd="1" destOrd="0" parTransId="{8100160A-A3D7-45FF-9887-D9300355D25A}" sibTransId="{FDB03868-3FD6-41B7-9939-0F7A385FD573}"/>
    <dgm:cxn modelId="{2E88936C-B10E-498A-BACE-26F7CB88EC03}" type="presOf" srcId="{A497FF78-6BCA-46CB-84EA-5C47A39D92DB}" destId="{9B82298D-4B29-4991-8AD8-747F792839C7}" srcOrd="0" destOrd="0" presId="urn:microsoft.com/office/officeart/2005/8/layout/hierarchy4"/>
    <dgm:cxn modelId="{23B9E610-DA19-4EAB-83A2-2B82FA2CF4C7}" srcId="{ADCCEF58-C0BD-480E-A323-5D41AD6684F2}" destId="{22D53FDC-7EF9-4FF5-B749-86EFA7917B98}" srcOrd="1" destOrd="0" parTransId="{60A24DB7-741E-485D-B17D-D7EDD9918162}" sibTransId="{0614AE50-34E9-4E56-BFA7-02D71021A12A}"/>
    <dgm:cxn modelId="{DB51F079-8CC7-4204-A54A-24257C950024}" srcId="{A497FF78-6BCA-46CB-84EA-5C47A39D92DB}" destId="{4EC6D0BA-4CAB-43D6-AB6D-A9CF94ADA55A}" srcOrd="0" destOrd="0" parTransId="{4FD17E16-1968-4678-8417-AFEE6C792265}" sibTransId="{DA9190F3-45F2-46E3-B9E9-9BDD0FD02754}"/>
    <dgm:cxn modelId="{7D53C911-A528-4C7A-A316-C46DC4519D81}" srcId="{CFC0BFDF-29F9-4C8E-8E5B-9B58322EA73B}" destId="{567608FC-9816-4771-AF0E-EE7D476D2CCA}" srcOrd="0" destOrd="0" parTransId="{E0516ECC-85ED-467B-964E-F032DE05879C}" sibTransId="{405CACF9-3158-4AC2-BCA9-829F2CAC99E1}"/>
    <dgm:cxn modelId="{F9B2E784-7D9E-439F-930D-B1BA1A0E5319}" srcId="{9AD9E85F-7FF6-4021-B2BC-FB88799DC33E}" destId="{1240006C-6546-48BB-90DA-06F32BEBA7E0}" srcOrd="1" destOrd="0" parTransId="{D5D50660-9C26-491E-B708-F0F9BB605B1A}" sibTransId="{338DEDD7-8D41-4628-8635-3F5F80B994FA}"/>
    <dgm:cxn modelId="{ED6C4343-1F9F-4881-8828-A213CAAA6D43}" type="presOf" srcId="{400C9447-8A9B-4A69-B2D8-54642E245F24}" destId="{8E434EE2-16A4-4F76-8916-FF147C7CA1D1}" srcOrd="0" destOrd="0" presId="urn:microsoft.com/office/officeart/2005/8/layout/hierarchy4"/>
    <dgm:cxn modelId="{FAEEEF3F-DE95-49F5-AE80-9AD45EBE3199}" type="presOf" srcId="{9AD9E85F-7FF6-4021-B2BC-FB88799DC33E}" destId="{4CC053EB-D1DF-4568-AEE2-BA77A199A67E}" srcOrd="0" destOrd="0" presId="urn:microsoft.com/office/officeart/2005/8/layout/hierarchy4"/>
    <dgm:cxn modelId="{B752958A-351C-4AC2-9446-E8D0F66C462B}" type="presOf" srcId="{22D53FDC-7EF9-4FF5-B749-86EFA7917B98}" destId="{05483EFB-CE10-43C9-88E6-DB28090D68A2}" srcOrd="0" destOrd="0" presId="urn:microsoft.com/office/officeart/2005/8/layout/hierarchy4"/>
    <dgm:cxn modelId="{7E7C13FD-B242-433D-A764-7D906CCD42E0}" type="presOf" srcId="{1240006C-6546-48BB-90DA-06F32BEBA7E0}" destId="{64D98253-50A5-41BD-A0B9-952B813AEEFB}" srcOrd="0" destOrd="0" presId="urn:microsoft.com/office/officeart/2005/8/layout/hierarchy4"/>
    <dgm:cxn modelId="{F20697F2-F90B-4EE3-8893-852BCEB7B5FC}" srcId="{400C9447-8A9B-4A69-B2D8-54642E245F24}" destId="{CFC0BFDF-29F9-4C8E-8E5B-9B58322EA73B}" srcOrd="1" destOrd="0" parTransId="{78FB06E7-A9FF-40D1-A142-A196DB7F64F0}" sibTransId="{DF8D9A14-D0A7-4B46-9A09-C91B1E55F165}"/>
    <dgm:cxn modelId="{632622B2-715B-45D3-89E5-E1963019E0F3}" type="presParOf" srcId="{DFD3E28E-3280-4D05-9A21-68021E1E2372}" destId="{390CD5E5-9000-45A8-8728-297535732042}" srcOrd="0" destOrd="0" presId="urn:microsoft.com/office/officeart/2005/8/layout/hierarchy4"/>
    <dgm:cxn modelId="{B08626DB-5EF1-41E8-84DA-1A08A30795EE}" type="presParOf" srcId="{390CD5E5-9000-45A8-8728-297535732042}" destId="{FC11722E-7661-4CA4-82D4-0ED382D4F8CA}" srcOrd="0" destOrd="0" presId="urn:microsoft.com/office/officeart/2005/8/layout/hierarchy4"/>
    <dgm:cxn modelId="{665F7169-E1CC-4FB9-AFEE-31A92B0FF05C}" type="presParOf" srcId="{390CD5E5-9000-45A8-8728-297535732042}" destId="{B66901A8-7B5D-4AE4-B4F1-0C44595EAC58}" srcOrd="1" destOrd="0" presId="urn:microsoft.com/office/officeart/2005/8/layout/hierarchy4"/>
    <dgm:cxn modelId="{AD7CE32F-5C3C-41AE-B79A-1B3A37A4FD40}" type="presParOf" srcId="{390CD5E5-9000-45A8-8728-297535732042}" destId="{F0DD342A-BBD4-4724-8803-6F0B6A3D0171}" srcOrd="2" destOrd="0" presId="urn:microsoft.com/office/officeart/2005/8/layout/hierarchy4"/>
    <dgm:cxn modelId="{92152460-53C2-4B01-8BE5-B81D9749A97D}" type="presParOf" srcId="{F0DD342A-BBD4-4724-8803-6F0B6A3D0171}" destId="{4BFB0A2C-1099-4C18-88E3-01CEE3B40778}" srcOrd="0" destOrd="0" presId="urn:microsoft.com/office/officeart/2005/8/layout/hierarchy4"/>
    <dgm:cxn modelId="{B96F1985-4142-4ADB-B54C-6F6990ED8145}" type="presParOf" srcId="{4BFB0A2C-1099-4C18-88E3-01CEE3B40778}" destId="{9B82298D-4B29-4991-8AD8-747F792839C7}" srcOrd="0" destOrd="0" presId="urn:microsoft.com/office/officeart/2005/8/layout/hierarchy4"/>
    <dgm:cxn modelId="{7B4969C6-02E6-4650-A78B-44C69C95D665}" type="presParOf" srcId="{4BFB0A2C-1099-4C18-88E3-01CEE3B40778}" destId="{B576F706-1974-4915-900F-47AB35A590F1}" srcOrd="1" destOrd="0" presId="urn:microsoft.com/office/officeart/2005/8/layout/hierarchy4"/>
    <dgm:cxn modelId="{6FDB00CB-39F7-400E-A7F3-8465BBE079DC}" type="presParOf" srcId="{4BFB0A2C-1099-4C18-88E3-01CEE3B40778}" destId="{E60C5E6D-71DC-4686-A7D4-A75A9E18EE17}" srcOrd="2" destOrd="0" presId="urn:microsoft.com/office/officeart/2005/8/layout/hierarchy4"/>
    <dgm:cxn modelId="{AFBB81E0-85DE-4F37-8B8E-CAC4A465AEC1}" type="presParOf" srcId="{E60C5E6D-71DC-4686-A7D4-A75A9E18EE17}" destId="{980CC57A-7F75-4072-8DB2-38F82E3148B8}" srcOrd="0" destOrd="0" presId="urn:microsoft.com/office/officeart/2005/8/layout/hierarchy4"/>
    <dgm:cxn modelId="{C241C149-07A7-4D39-8008-F5A9E8B802EE}" type="presParOf" srcId="{980CC57A-7F75-4072-8DB2-38F82E3148B8}" destId="{3BFDEFB3-A148-498F-87FF-5CA951E4AD22}" srcOrd="0" destOrd="0" presId="urn:microsoft.com/office/officeart/2005/8/layout/hierarchy4"/>
    <dgm:cxn modelId="{57D7ABA8-2446-4048-84A7-711FF5DF14F7}" type="presParOf" srcId="{980CC57A-7F75-4072-8DB2-38F82E3148B8}" destId="{D19014E0-5C3D-45D2-AA70-07751C86929A}" srcOrd="1" destOrd="0" presId="urn:microsoft.com/office/officeart/2005/8/layout/hierarchy4"/>
    <dgm:cxn modelId="{B280E262-C069-4FD9-83D3-74C6D38831BF}" type="presParOf" srcId="{F0DD342A-BBD4-4724-8803-6F0B6A3D0171}" destId="{1BB803A5-C51A-4DAC-86CC-57DA5EA6B0F5}" srcOrd="1" destOrd="0" presId="urn:microsoft.com/office/officeart/2005/8/layout/hierarchy4"/>
    <dgm:cxn modelId="{49849F6D-D834-4B1A-AA1F-21F72CB95FC0}" type="presParOf" srcId="{F0DD342A-BBD4-4724-8803-6F0B6A3D0171}" destId="{20445DE3-B85B-49D8-8AEA-FCB7DD8CD9D7}" srcOrd="2" destOrd="0" presId="urn:microsoft.com/office/officeart/2005/8/layout/hierarchy4"/>
    <dgm:cxn modelId="{23A8E38B-1652-4F8D-A273-06AC97A2D7EA}" type="presParOf" srcId="{20445DE3-B85B-49D8-8AEA-FCB7DD8CD9D7}" destId="{3C368981-F17F-442D-9DF3-8A3424DEA40C}" srcOrd="0" destOrd="0" presId="urn:microsoft.com/office/officeart/2005/8/layout/hierarchy4"/>
    <dgm:cxn modelId="{6777E56B-E1F8-4CB1-A106-823CACE86269}" type="presParOf" srcId="{20445DE3-B85B-49D8-8AEA-FCB7DD8CD9D7}" destId="{6B4021D0-363E-4DAB-A658-B75C208D6264}" srcOrd="1" destOrd="0" presId="urn:microsoft.com/office/officeart/2005/8/layout/hierarchy4"/>
    <dgm:cxn modelId="{6A909F7D-04D4-42B2-9FDD-A8C50CE28D32}" type="presParOf" srcId="{20445DE3-B85B-49D8-8AEA-FCB7DD8CD9D7}" destId="{C30B585E-4959-4FC1-8471-6C1C5683DBDF}" srcOrd="2" destOrd="0" presId="urn:microsoft.com/office/officeart/2005/8/layout/hierarchy4"/>
    <dgm:cxn modelId="{A39C3A06-F74B-43E1-BBD3-73596F60312B}" type="presParOf" srcId="{C30B585E-4959-4FC1-8471-6C1C5683DBDF}" destId="{A3D81967-B30F-47E7-8020-5ECF2BC49839}" srcOrd="0" destOrd="0" presId="urn:microsoft.com/office/officeart/2005/8/layout/hierarchy4"/>
    <dgm:cxn modelId="{CB6F5DE8-D8A0-4FF9-A1B1-A6A82CF35CB2}" type="presParOf" srcId="{A3D81967-B30F-47E7-8020-5ECF2BC49839}" destId="{A71049DE-87F6-4D0F-B4BD-338A63959EE5}" srcOrd="0" destOrd="0" presId="urn:microsoft.com/office/officeart/2005/8/layout/hierarchy4"/>
    <dgm:cxn modelId="{5DB4C092-C227-4F0C-9508-5B0A36959DF9}" type="presParOf" srcId="{A3D81967-B30F-47E7-8020-5ECF2BC49839}" destId="{2386C595-1E90-44BB-8F69-438C89336CEB}" srcOrd="1" destOrd="0" presId="urn:microsoft.com/office/officeart/2005/8/layout/hierarchy4"/>
    <dgm:cxn modelId="{D0E664A4-9F28-452B-99EC-D2BF63FA4584}" type="presParOf" srcId="{C30B585E-4959-4FC1-8471-6C1C5683DBDF}" destId="{F0200DD1-97CB-4140-9BD5-97D590D691D1}" srcOrd="1" destOrd="0" presId="urn:microsoft.com/office/officeart/2005/8/layout/hierarchy4"/>
    <dgm:cxn modelId="{DD5B8AD3-6D8F-4976-A44F-34F3CE3EC054}" type="presParOf" srcId="{C30B585E-4959-4FC1-8471-6C1C5683DBDF}" destId="{E94AB8C4-E44E-4E61-8288-2D7B7F1C7DE5}" srcOrd="2" destOrd="0" presId="urn:microsoft.com/office/officeart/2005/8/layout/hierarchy4"/>
    <dgm:cxn modelId="{55E84EBD-9811-4984-B880-DF15FA909ABC}" type="presParOf" srcId="{E94AB8C4-E44E-4E61-8288-2D7B7F1C7DE5}" destId="{05483EFB-CE10-43C9-88E6-DB28090D68A2}" srcOrd="0" destOrd="0" presId="urn:microsoft.com/office/officeart/2005/8/layout/hierarchy4"/>
    <dgm:cxn modelId="{7F0D8120-79DF-400F-BB8B-58CB0A1CD073}" type="presParOf" srcId="{E94AB8C4-E44E-4E61-8288-2D7B7F1C7DE5}" destId="{C8D8E9DE-2B62-4559-AB22-51540C2F05B7}" srcOrd="1" destOrd="0" presId="urn:microsoft.com/office/officeart/2005/8/layout/hierarchy4"/>
    <dgm:cxn modelId="{FCE8C530-B9F3-45C2-9FF7-AD9D0D016D82}" type="presParOf" srcId="{DFD3E28E-3280-4D05-9A21-68021E1E2372}" destId="{0A2A89DE-70D5-4096-8918-B1037A1353BC}" srcOrd="1" destOrd="0" presId="urn:microsoft.com/office/officeart/2005/8/layout/hierarchy4"/>
    <dgm:cxn modelId="{50DFE152-0A00-4B50-AD0E-DAC7AB23737F}" type="presParOf" srcId="{DFD3E28E-3280-4D05-9A21-68021E1E2372}" destId="{73169C70-1060-47CB-9E16-EAFFA6B5E310}" srcOrd="2" destOrd="0" presId="urn:microsoft.com/office/officeart/2005/8/layout/hierarchy4"/>
    <dgm:cxn modelId="{1CAB67D3-E5C4-4710-8A23-053CFCC8CE53}" type="presParOf" srcId="{73169C70-1060-47CB-9E16-EAFFA6B5E310}" destId="{8E434EE2-16A4-4F76-8916-FF147C7CA1D1}" srcOrd="0" destOrd="0" presId="urn:microsoft.com/office/officeart/2005/8/layout/hierarchy4"/>
    <dgm:cxn modelId="{E8327C9E-4DC0-474B-8F9D-6CE638CBABDC}" type="presParOf" srcId="{73169C70-1060-47CB-9E16-EAFFA6B5E310}" destId="{E42386B7-02C2-46AF-8BC2-387FF89BD7C5}" srcOrd="1" destOrd="0" presId="urn:microsoft.com/office/officeart/2005/8/layout/hierarchy4"/>
    <dgm:cxn modelId="{FE966EFA-8A6C-4D94-B176-538C0477C094}" type="presParOf" srcId="{73169C70-1060-47CB-9E16-EAFFA6B5E310}" destId="{BAC79DE0-205F-41DC-8913-621F8F6895CA}" srcOrd="2" destOrd="0" presId="urn:microsoft.com/office/officeart/2005/8/layout/hierarchy4"/>
    <dgm:cxn modelId="{AE140A80-1DF3-4EC0-9D57-53DE4D4ACB6C}" type="presParOf" srcId="{BAC79DE0-205F-41DC-8913-621F8F6895CA}" destId="{23C9FF6A-E9A1-43C4-9D57-6CAB1DFBFA4C}" srcOrd="0" destOrd="0" presId="urn:microsoft.com/office/officeart/2005/8/layout/hierarchy4"/>
    <dgm:cxn modelId="{135F51EB-F24C-4EF7-8278-C1572572D473}" type="presParOf" srcId="{23C9FF6A-E9A1-43C4-9D57-6CAB1DFBFA4C}" destId="{4CC053EB-D1DF-4568-AEE2-BA77A199A67E}" srcOrd="0" destOrd="0" presId="urn:microsoft.com/office/officeart/2005/8/layout/hierarchy4"/>
    <dgm:cxn modelId="{16B85506-8C15-422A-AE24-0EF51CCD2E08}" type="presParOf" srcId="{23C9FF6A-E9A1-43C4-9D57-6CAB1DFBFA4C}" destId="{E99AB735-FF99-4D51-82BA-C7590FD96E35}" srcOrd="1" destOrd="0" presId="urn:microsoft.com/office/officeart/2005/8/layout/hierarchy4"/>
    <dgm:cxn modelId="{54321C1F-1D23-4726-A288-FAA5B5316277}" type="presParOf" srcId="{23C9FF6A-E9A1-43C4-9D57-6CAB1DFBFA4C}" destId="{027CBA2A-5D87-4B4A-A679-960B26FF75DC}" srcOrd="2" destOrd="0" presId="urn:microsoft.com/office/officeart/2005/8/layout/hierarchy4"/>
    <dgm:cxn modelId="{4E269F6B-3019-483A-AA31-779013E27C25}" type="presParOf" srcId="{027CBA2A-5D87-4B4A-A679-960B26FF75DC}" destId="{CA6B1A30-E529-428C-8DAF-DFAF917BAEAE}" srcOrd="0" destOrd="0" presId="urn:microsoft.com/office/officeart/2005/8/layout/hierarchy4"/>
    <dgm:cxn modelId="{2D49640D-BE4A-40E1-B5FC-EF6D2CAA183C}" type="presParOf" srcId="{CA6B1A30-E529-428C-8DAF-DFAF917BAEAE}" destId="{ED32D66A-4AA3-4A9E-AC1A-A3340230B488}" srcOrd="0" destOrd="0" presId="urn:microsoft.com/office/officeart/2005/8/layout/hierarchy4"/>
    <dgm:cxn modelId="{1841AE7A-3565-4942-BB7C-FBE01D03EE8B}" type="presParOf" srcId="{CA6B1A30-E529-428C-8DAF-DFAF917BAEAE}" destId="{F01F9DF8-BC23-4B79-9F1E-3EBCDF54C595}" srcOrd="1" destOrd="0" presId="urn:microsoft.com/office/officeart/2005/8/layout/hierarchy4"/>
    <dgm:cxn modelId="{36135236-0F89-446B-9FBF-DCEC80CCA5B0}" type="presParOf" srcId="{027CBA2A-5D87-4B4A-A679-960B26FF75DC}" destId="{A0B04C45-38D7-4785-B976-DAA98456B20F}" srcOrd="1" destOrd="0" presId="urn:microsoft.com/office/officeart/2005/8/layout/hierarchy4"/>
    <dgm:cxn modelId="{59402D67-5420-4BE2-AF2A-3D63B9062619}" type="presParOf" srcId="{027CBA2A-5D87-4B4A-A679-960B26FF75DC}" destId="{B111F6D7-2EC1-4034-A803-4A79A57E1DEB}" srcOrd="2" destOrd="0" presId="urn:microsoft.com/office/officeart/2005/8/layout/hierarchy4"/>
    <dgm:cxn modelId="{B5885F36-7CDF-45C8-81B0-FB28A58DB9EB}" type="presParOf" srcId="{B111F6D7-2EC1-4034-A803-4A79A57E1DEB}" destId="{64D98253-50A5-41BD-A0B9-952B813AEEFB}" srcOrd="0" destOrd="0" presId="urn:microsoft.com/office/officeart/2005/8/layout/hierarchy4"/>
    <dgm:cxn modelId="{C80486F2-21FC-4C8A-B531-A1E5B4B07DC8}" type="presParOf" srcId="{B111F6D7-2EC1-4034-A803-4A79A57E1DEB}" destId="{D140F33F-0490-4D5D-9172-E8A13CE3CF41}" srcOrd="1" destOrd="0" presId="urn:microsoft.com/office/officeart/2005/8/layout/hierarchy4"/>
    <dgm:cxn modelId="{FCD9F902-6E33-405C-9B04-249E376B3234}" type="presParOf" srcId="{BAC79DE0-205F-41DC-8913-621F8F6895CA}" destId="{E9958440-BDE5-4684-8569-2DF3A4A373EB}" srcOrd="1" destOrd="0" presId="urn:microsoft.com/office/officeart/2005/8/layout/hierarchy4"/>
    <dgm:cxn modelId="{203B69CE-7BC5-47CF-98D0-3572BC0DB2F7}" type="presParOf" srcId="{BAC79DE0-205F-41DC-8913-621F8F6895CA}" destId="{25134DCF-5CC0-4C3B-8A19-5FB59E7287F8}" srcOrd="2" destOrd="0" presId="urn:microsoft.com/office/officeart/2005/8/layout/hierarchy4"/>
    <dgm:cxn modelId="{8F3CFE3F-7FE4-4346-8E32-2A0734E48A5A}" type="presParOf" srcId="{25134DCF-5CC0-4C3B-8A19-5FB59E7287F8}" destId="{C57AAAAB-E143-4577-A7D2-6934E7E46BEF}" srcOrd="0" destOrd="0" presId="urn:microsoft.com/office/officeart/2005/8/layout/hierarchy4"/>
    <dgm:cxn modelId="{92AA0D63-FF29-467A-90F7-FDDE4E289220}" type="presParOf" srcId="{25134DCF-5CC0-4C3B-8A19-5FB59E7287F8}" destId="{C00F19F5-4B31-4EE6-AA5B-18D496224161}" srcOrd="1" destOrd="0" presId="urn:microsoft.com/office/officeart/2005/8/layout/hierarchy4"/>
    <dgm:cxn modelId="{35266E6A-657E-4CA0-94A9-AA0F6C8EC9C7}" type="presParOf" srcId="{25134DCF-5CC0-4C3B-8A19-5FB59E7287F8}" destId="{C1AEA751-F1A5-4BE1-9F23-FBC3A1B3B68B}" srcOrd="2" destOrd="0" presId="urn:microsoft.com/office/officeart/2005/8/layout/hierarchy4"/>
    <dgm:cxn modelId="{6CD7FF1F-FDFD-4357-B533-309E61304D97}" type="presParOf" srcId="{C1AEA751-F1A5-4BE1-9F23-FBC3A1B3B68B}" destId="{E3399E20-156E-4A60-BB02-28A040F42E2E}" srcOrd="0" destOrd="0" presId="urn:microsoft.com/office/officeart/2005/8/layout/hierarchy4"/>
    <dgm:cxn modelId="{77BB9ABB-C138-4D1D-AAE0-98A2625BEA7A}" type="presParOf" srcId="{E3399E20-156E-4A60-BB02-28A040F42E2E}" destId="{2A75B398-56AF-4F2E-BFF9-620E161BBBD9}" srcOrd="0" destOrd="0" presId="urn:microsoft.com/office/officeart/2005/8/layout/hierarchy4"/>
    <dgm:cxn modelId="{5C1400AA-8D02-484C-AAD0-47AB1736A910}" type="presParOf" srcId="{E3399E20-156E-4A60-BB02-28A040F42E2E}" destId="{7B68C96E-900E-4F77-9AEC-DF5F1BCC438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81B4EE-CA9B-4E31-A68C-2ECB437FA3A5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8C7627-18FC-4FBC-A0BE-89D2A42C6BD0}">
      <dgm:prSet phldrT="[Text]"/>
      <dgm:spPr/>
      <dgm:t>
        <a:bodyPr/>
        <a:lstStyle/>
        <a:p>
          <a:r>
            <a:rPr lang="en-US" dirty="0" smtClean="0"/>
            <a:t>Genetic</a:t>
          </a:r>
          <a:endParaRPr lang="en-US" dirty="0"/>
        </a:p>
      </dgm:t>
    </dgm:pt>
    <dgm:pt modelId="{DB4B1D2F-B6E6-4B0F-9FFD-80024E8C145A}" type="parTrans" cxnId="{D126A17F-1656-456D-991E-D8BDA760B6A2}">
      <dgm:prSet/>
      <dgm:spPr/>
      <dgm:t>
        <a:bodyPr/>
        <a:lstStyle/>
        <a:p>
          <a:endParaRPr lang="en-US"/>
        </a:p>
      </dgm:t>
    </dgm:pt>
    <dgm:pt modelId="{7982211B-2CB2-4BC9-8AD0-47AEEDBE3313}" type="sibTrans" cxnId="{D126A17F-1656-456D-991E-D8BDA760B6A2}">
      <dgm:prSet/>
      <dgm:spPr/>
      <dgm:t>
        <a:bodyPr/>
        <a:lstStyle/>
        <a:p>
          <a:endParaRPr lang="en-US"/>
        </a:p>
      </dgm:t>
    </dgm:pt>
    <dgm:pt modelId="{9AD72E59-7C46-497E-B128-17C8297B72A5}">
      <dgm:prSet phldrT="[Text]"/>
      <dgm:spPr/>
      <dgm:t>
        <a:bodyPr/>
        <a:lstStyle/>
        <a:p>
          <a:r>
            <a:rPr lang="en-US" dirty="0" smtClean="0"/>
            <a:t>Neurologic</a:t>
          </a:r>
          <a:endParaRPr lang="en-US" dirty="0"/>
        </a:p>
      </dgm:t>
    </dgm:pt>
    <dgm:pt modelId="{E6228A8D-5E3C-46D7-9D3B-AE26E72E1E0A}" type="parTrans" cxnId="{F850EAA1-B746-403D-B5FE-87050A9AD2A5}">
      <dgm:prSet/>
      <dgm:spPr/>
      <dgm:t>
        <a:bodyPr/>
        <a:lstStyle/>
        <a:p>
          <a:endParaRPr lang="en-US"/>
        </a:p>
      </dgm:t>
    </dgm:pt>
    <dgm:pt modelId="{3F2AE9E7-BA26-4DDB-B237-CBF4309E4A54}" type="sibTrans" cxnId="{F850EAA1-B746-403D-B5FE-87050A9AD2A5}">
      <dgm:prSet/>
      <dgm:spPr/>
      <dgm:t>
        <a:bodyPr/>
        <a:lstStyle/>
        <a:p>
          <a:endParaRPr lang="en-US"/>
        </a:p>
      </dgm:t>
    </dgm:pt>
    <dgm:pt modelId="{3BDE68BA-3B44-45F2-B84B-A552E6818B71}">
      <dgm:prSet phldrT="[Text]"/>
      <dgm:spPr/>
      <dgm:t>
        <a:bodyPr/>
        <a:lstStyle/>
        <a:p>
          <a:r>
            <a:rPr lang="en-US" dirty="0" smtClean="0"/>
            <a:t>Magnetic Resonance Image (MRI)</a:t>
          </a:r>
          <a:endParaRPr lang="en-US" dirty="0"/>
        </a:p>
      </dgm:t>
    </dgm:pt>
    <dgm:pt modelId="{DA8A16F8-5A1C-4005-86ED-652A49C8C4BA}" type="parTrans" cxnId="{7ADF33BF-A310-49AB-AB03-9A584E3858B1}">
      <dgm:prSet/>
      <dgm:spPr/>
      <dgm:t>
        <a:bodyPr/>
        <a:lstStyle/>
        <a:p>
          <a:endParaRPr lang="en-US"/>
        </a:p>
      </dgm:t>
    </dgm:pt>
    <dgm:pt modelId="{168D4030-306D-42D1-8BBB-2D82E7B22F19}" type="sibTrans" cxnId="{7ADF33BF-A310-49AB-AB03-9A584E3858B1}">
      <dgm:prSet/>
      <dgm:spPr/>
      <dgm:t>
        <a:bodyPr/>
        <a:lstStyle/>
        <a:p>
          <a:endParaRPr lang="en-US"/>
        </a:p>
      </dgm:t>
    </dgm:pt>
    <dgm:pt modelId="{80B59E41-461A-4C07-8204-305679C8AC4C}">
      <dgm:prSet phldrT="[Text]"/>
      <dgm:spPr/>
      <dgm:t>
        <a:bodyPr/>
        <a:lstStyle/>
        <a:p>
          <a:r>
            <a:rPr lang="en-US" dirty="0" smtClean="0"/>
            <a:t>Next Generation Sequencing (NGS)</a:t>
          </a:r>
          <a:endParaRPr lang="en-US" dirty="0"/>
        </a:p>
      </dgm:t>
    </dgm:pt>
    <dgm:pt modelId="{55693EA7-E2B0-4E26-81E1-5EE3798C1EC4}" type="sibTrans" cxnId="{C9AA58AC-784B-4F47-9CDC-E25AE1C33172}">
      <dgm:prSet/>
      <dgm:spPr/>
      <dgm:t>
        <a:bodyPr/>
        <a:lstStyle/>
        <a:p>
          <a:endParaRPr lang="en-US"/>
        </a:p>
      </dgm:t>
    </dgm:pt>
    <dgm:pt modelId="{CCD3CC1A-4EDF-401D-9D60-50B0557B9022}" type="parTrans" cxnId="{C9AA58AC-784B-4F47-9CDC-E25AE1C33172}">
      <dgm:prSet/>
      <dgm:spPr/>
      <dgm:t>
        <a:bodyPr/>
        <a:lstStyle/>
        <a:p>
          <a:endParaRPr lang="en-US"/>
        </a:p>
      </dgm:t>
    </dgm:pt>
    <dgm:pt modelId="{1846031F-9768-46C9-BE38-0AAC1E0C544E}" type="pres">
      <dgm:prSet presAssocID="{E581B4EE-CA9B-4E31-A68C-2ECB437FA3A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9B29DE-4040-4787-89AE-E028955CF509}" type="pres">
      <dgm:prSet presAssocID="{A08C7627-18FC-4FBC-A0BE-89D2A42C6BD0}" presName="compNode" presStyleCnt="0"/>
      <dgm:spPr/>
    </dgm:pt>
    <dgm:pt modelId="{C7CE4CEB-DA4F-49A8-BCBE-5009C51E8303}" type="pres">
      <dgm:prSet presAssocID="{A08C7627-18FC-4FBC-A0BE-89D2A42C6BD0}" presName="pictRect" presStyleLbl="nod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1EEDC3B-0972-41E1-8427-DFE93612CA1B}" type="pres">
      <dgm:prSet presAssocID="{A08C7627-18FC-4FBC-A0BE-89D2A42C6BD0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CB369C-2E1B-4120-8310-1844F8F78CF1}" type="pres">
      <dgm:prSet presAssocID="{7982211B-2CB2-4BC9-8AD0-47AEEDBE331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4283A2A-C4F8-4B8C-A573-775892220962}" type="pres">
      <dgm:prSet presAssocID="{9AD72E59-7C46-497E-B128-17C8297B72A5}" presName="compNode" presStyleCnt="0"/>
      <dgm:spPr/>
    </dgm:pt>
    <dgm:pt modelId="{FCFEC947-0537-4D15-A2B7-22347826FBA3}" type="pres">
      <dgm:prSet presAssocID="{9AD72E59-7C46-497E-B128-17C8297B72A5}" presName="pictRect" presStyleLbl="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D03F518-BDD5-41FE-A93D-7DCDC3F89F74}" type="pres">
      <dgm:prSet presAssocID="{9AD72E59-7C46-497E-B128-17C8297B72A5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FE1323-919E-4ADE-9703-3D013B285098}" type="presOf" srcId="{80B59E41-461A-4C07-8204-305679C8AC4C}" destId="{21EEDC3B-0972-41E1-8427-DFE93612CA1B}" srcOrd="0" destOrd="1" presId="urn:microsoft.com/office/officeart/2005/8/layout/pList1"/>
    <dgm:cxn modelId="{D1B1A8F2-8573-4AE8-83A4-F51CCD83199B}" type="presOf" srcId="{7982211B-2CB2-4BC9-8AD0-47AEEDBE3313}" destId="{9ECB369C-2E1B-4120-8310-1844F8F78CF1}" srcOrd="0" destOrd="0" presId="urn:microsoft.com/office/officeart/2005/8/layout/pList1"/>
    <dgm:cxn modelId="{7ADF33BF-A310-49AB-AB03-9A584E3858B1}" srcId="{9AD72E59-7C46-497E-B128-17C8297B72A5}" destId="{3BDE68BA-3B44-45F2-B84B-A552E6818B71}" srcOrd="0" destOrd="0" parTransId="{DA8A16F8-5A1C-4005-86ED-652A49C8C4BA}" sibTransId="{168D4030-306D-42D1-8BBB-2D82E7B22F19}"/>
    <dgm:cxn modelId="{F850EAA1-B746-403D-B5FE-87050A9AD2A5}" srcId="{E581B4EE-CA9B-4E31-A68C-2ECB437FA3A5}" destId="{9AD72E59-7C46-497E-B128-17C8297B72A5}" srcOrd="1" destOrd="0" parTransId="{E6228A8D-5E3C-46D7-9D3B-AE26E72E1E0A}" sibTransId="{3F2AE9E7-BA26-4DDB-B237-CBF4309E4A54}"/>
    <dgm:cxn modelId="{55FFDEED-9914-478E-A192-BC1C5584B3A6}" type="presOf" srcId="{E581B4EE-CA9B-4E31-A68C-2ECB437FA3A5}" destId="{1846031F-9768-46C9-BE38-0AAC1E0C544E}" srcOrd="0" destOrd="0" presId="urn:microsoft.com/office/officeart/2005/8/layout/pList1"/>
    <dgm:cxn modelId="{24F2C3BD-E215-408F-932B-1753CA5E1689}" type="presOf" srcId="{A08C7627-18FC-4FBC-A0BE-89D2A42C6BD0}" destId="{21EEDC3B-0972-41E1-8427-DFE93612CA1B}" srcOrd="0" destOrd="0" presId="urn:microsoft.com/office/officeart/2005/8/layout/pList1"/>
    <dgm:cxn modelId="{D126A17F-1656-456D-991E-D8BDA760B6A2}" srcId="{E581B4EE-CA9B-4E31-A68C-2ECB437FA3A5}" destId="{A08C7627-18FC-4FBC-A0BE-89D2A42C6BD0}" srcOrd="0" destOrd="0" parTransId="{DB4B1D2F-B6E6-4B0F-9FFD-80024E8C145A}" sibTransId="{7982211B-2CB2-4BC9-8AD0-47AEEDBE3313}"/>
    <dgm:cxn modelId="{A02028C1-5C92-45B9-B009-2FE5BCFC50F2}" type="presOf" srcId="{3BDE68BA-3B44-45F2-B84B-A552E6818B71}" destId="{DD03F518-BDD5-41FE-A93D-7DCDC3F89F74}" srcOrd="0" destOrd="1" presId="urn:microsoft.com/office/officeart/2005/8/layout/pList1"/>
    <dgm:cxn modelId="{0FE3DB4C-FD6F-473E-8EAF-5AC4CC5701BF}" type="presOf" srcId="{9AD72E59-7C46-497E-B128-17C8297B72A5}" destId="{DD03F518-BDD5-41FE-A93D-7DCDC3F89F74}" srcOrd="0" destOrd="0" presId="urn:microsoft.com/office/officeart/2005/8/layout/pList1"/>
    <dgm:cxn modelId="{C9AA58AC-784B-4F47-9CDC-E25AE1C33172}" srcId="{A08C7627-18FC-4FBC-A0BE-89D2A42C6BD0}" destId="{80B59E41-461A-4C07-8204-305679C8AC4C}" srcOrd="0" destOrd="0" parTransId="{CCD3CC1A-4EDF-401D-9D60-50B0557B9022}" sibTransId="{55693EA7-E2B0-4E26-81E1-5EE3798C1EC4}"/>
    <dgm:cxn modelId="{52CB598F-EE14-4EBF-8469-29E2F433BA0C}" type="presParOf" srcId="{1846031F-9768-46C9-BE38-0AAC1E0C544E}" destId="{469B29DE-4040-4787-89AE-E028955CF509}" srcOrd="0" destOrd="0" presId="urn:microsoft.com/office/officeart/2005/8/layout/pList1"/>
    <dgm:cxn modelId="{3D6D8A11-1DC7-42CD-9CEE-B656428C96A2}" type="presParOf" srcId="{469B29DE-4040-4787-89AE-E028955CF509}" destId="{C7CE4CEB-DA4F-49A8-BCBE-5009C51E8303}" srcOrd="0" destOrd="0" presId="urn:microsoft.com/office/officeart/2005/8/layout/pList1"/>
    <dgm:cxn modelId="{C9134512-F8B1-449E-98AB-1F670DC9592F}" type="presParOf" srcId="{469B29DE-4040-4787-89AE-E028955CF509}" destId="{21EEDC3B-0972-41E1-8427-DFE93612CA1B}" srcOrd="1" destOrd="0" presId="urn:microsoft.com/office/officeart/2005/8/layout/pList1"/>
    <dgm:cxn modelId="{7E0E3A71-3517-4E9E-83E7-4B0543EB6CD8}" type="presParOf" srcId="{1846031F-9768-46C9-BE38-0AAC1E0C544E}" destId="{9ECB369C-2E1B-4120-8310-1844F8F78CF1}" srcOrd="1" destOrd="0" presId="urn:microsoft.com/office/officeart/2005/8/layout/pList1"/>
    <dgm:cxn modelId="{45B06993-8AE6-430F-B98D-84FA3CB8814F}" type="presParOf" srcId="{1846031F-9768-46C9-BE38-0AAC1E0C544E}" destId="{A4283A2A-C4F8-4B8C-A573-775892220962}" srcOrd="2" destOrd="0" presId="urn:microsoft.com/office/officeart/2005/8/layout/pList1"/>
    <dgm:cxn modelId="{B197E5B5-6114-40D3-860F-FEBC65796220}" type="presParOf" srcId="{A4283A2A-C4F8-4B8C-A573-775892220962}" destId="{FCFEC947-0537-4D15-A2B7-22347826FBA3}" srcOrd="0" destOrd="0" presId="urn:microsoft.com/office/officeart/2005/8/layout/pList1"/>
    <dgm:cxn modelId="{8EB97418-BFFE-4D1F-B00C-879BF427ECF9}" type="presParOf" srcId="{A4283A2A-C4F8-4B8C-A573-775892220962}" destId="{DD03F518-BDD5-41FE-A93D-7DCDC3F89F7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0A1588-F7DD-420F-8792-2B8F306B5B8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1D3EA0-6A3C-4505-9E89-FB741CE9F607}">
      <dgm:prSet phldrT="[Text]"/>
      <dgm:spPr/>
      <dgm:t>
        <a:bodyPr/>
        <a:lstStyle/>
        <a:p>
          <a:r>
            <a:rPr lang="en-US" dirty="0" smtClean="0"/>
            <a:t>Boundary search</a:t>
          </a:r>
          <a:endParaRPr lang="en-US" dirty="0"/>
        </a:p>
      </dgm:t>
    </dgm:pt>
    <dgm:pt modelId="{583D64A1-1AA8-497D-9DA8-CA6CB8971D6E}" type="parTrans" cxnId="{66FC1E1A-FB14-4F22-99AF-667FE425C8CD}">
      <dgm:prSet/>
      <dgm:spPr/>
      <dgm:t>
        <a:bodyPr/>
        <a:lstStyle/>
        <a:p>
          <a:endParaRPr lang="en-US"/>
        </a:p>
      </dgm:t>
    </dgm:pt>
    <dgm:pt modelId="{ABD43997-A49D-4022-A12A-433B5266E832}" type="sibTrans" cxnId="{66FC1E1A-FB14-4F22-99AF-667FE425C8CD}">
      <dgm:prSet/>
      <dgm:spPr/>
      <dgm:t>
        <a:bodyPr/>
        <a:lstStyle/>
        <a:p>
          <a:endParaRPr lang="en-US"/>
        </a:p>
      </dgm:t>
    </dgm:pt>
    <dgm:pt modelId="{615F31AB-EA96-4981-8DB5-965ECF778C2D}">
      <dgm:prSet phldrT="[Text]"/>
      <dgm:spPr/>
      <dgm:t>
        <a:bodyPr/>
        <a:lstStyle/>
        <a:p>
          <a:r>
            <a:rPr lang="en-US" smtClean="0"/>
            <a:t>Voxel </a:t>
          </a:r>
          <a:r>
            <a:rPr lang="en-US" dirty="0" smtClean="0"/>
            <a:t>intensity guided WM and GM boundary search </a:t>
          </a:r>
          <a:endParaRPr lang="en-US" dirty="0"/>
        </a:p>
      </dgm:t>
    </dgm:pt>
    <dgm:pt modelId="{14F49336-FD02-45AA-B932-52FC8368144C}" type="parTrans" cxnId="{F7228839-8209-4AD8-A79B-43BAE1953529}">
      <dgm:prSet/>
      <dgm:spPr/>
      <dgm:t>
        <a:bodyPr/>
        <a:lstStyle/>
        <a:p>
          <a:endParaRPr lang="en-US"/>
        </a:p>
      </dgm:t>
    </dgm:pt>
    <dgm:pt modelId="{FAD337B5-15A9-4119-8B0A-73E3F187B4C4}" type="sibTrans" cxnId="{F7228839-8209-4AD8-A79B-43BAE1953529}">
      <dgm:prSet/>
      <dgm:spPr/>
      <dgm:t>
        <a:bodyPr/>
        <a:lstStyle/>
        <a:p>
          <a:endParaRPr lang="en-US"/>
        </a:p>
      </dgm:t>
    </dgm:pt>
    <dgm:pt modelId="{34891649-E193-4A5C-875C-9B446EB711F7}">
      <dgm:prSet phldrT="[Text]" phldr="1"/>
      <dgm:spPr/>
      <dgm:t>
        <a:bodyPr/>
        <a:lstStyle/>
        <a:p>
          <a:endParaRPr lang="en-US" dirty="0"/>
        </a:p>
      </dgm:t>
    </dgm:pt>
    <dgm:pt modelId="{51A4C700-8A4A-48B5-820C-B013BC88790D}" type="parTrans" cxnId="{6115E3EB-2496-4990-988F-2ED1BE7EE747}">
      <dgm:prSet/>
      <dgm:spPr/>
      <dgm:t>
        <a:bodyPr/>
        <a:lstStyle/>
        <a:p>
          <a:endParaRPr lang="en-US"/>
        </a:p>
      </dgm:t>
    </dgm:pt>
    <dgm:pt modelId="{0DDF8D75-FB6F-4849-9F72-514101CF44A7}" type="sibTrans" cxnId="{6115E3EB-2496-4990-988F-2ED1BE7EE747}">
      <dgm:prSet/>
      <dgm:spPr/>
      <dgm:t>
        <a:bodyPr/>
        <a:lstStyle/>
        <a:p>
          <a:endParaRPr lang="en-US"/>
        </a:p>
      </dgm:t>
    </dgm:pt>
    <dgm:pt modelId="{37CCB684-2E50-4499-AFAE-0DE527D42A25}">
      <dgm:prSet phldrT="[Text]"/>
      <dgm:spPr/>
      <dgm:t>
        <a:bodyPr/>
        <a:lstStyle/>
        <a:p>
          <a:r>
            <a:rPr lang="en-US" dirty="0" smtClean="0"/>
            <a:t>Tessellation</a:t>
          </a:r>
          <a:endParaRPr lang="en-US" dirty="0"/>
        </a:p>
      </dgm:t>
    </dgm:pt>
    <dgm:pt modelId="{973E166F-E457-41E2-B374-A4E6ED1EE9C3}" type="parTrans" cxnId="{222183A3-9EF8-43AC-B12C-817C5A3D9C42}">
      <dgm:prSet/>
      <dgm:spPr/>
      <dgm:t>
        <a:bodyPr/>
        <a:lstStyle/>
        <a:p>
          <a:endParaRPr lang="en-US"/>
        </a:p>
      </dgm:t>
    </dgm:pt>
    <dgm:pt modelId="{055742D1-233A-4097-8C11-C43538E2552C}" type="sibTrans" cxnId="{222183A3-9EF8-43AC-B12C-817C5A3D9C42}">
      <dgm:prSet/>
      <dgm:spPr/>
      <dgm:t>
        <a:bodyPr/>
        <a:lstStyle/>
        <a:p>
          <a:endParaRPr lang="en-US"/>
        </a:p>
      </dgm:t>
    </dgm:pt>
    <dgm:pt modelId="{1A32D24D-C758-47B7-BD7E-84E39980FD60}">
      <dgm:prSet phldrT="[Text]"/>
      <dgm:spPr/>
      <dgm:t>
        <a:bodyPr/>
        <a:lstStyle/>
        <a:p>
          <a:r>
            <a:rPr lang="en-US" dirty="0" smtClean="0"/>
            <a:t>Triangulate </a:t>
          </a:r>
          <a:r>
            <a:rPr lang="en-US" smtClean="0"/>
            <a:t>boundary voxels </a:t>
          </a:r>
          <a:r>
            <a:rPr lang="en-US" dirty="0" smtClean="0">
              <a:sym typeface="Wingdings" pitchFamily="2" charset="2"/>
            </a:rPr>
            <a:t> 3D Surface Vertices</a:t>
          </a:r>
          <a:endParaRPr lang="en-US" dirty="0"/>
        </a:p>
      </dgm:t>
    </dgm:pt>
    <dgm:pt modelId="{3C2AAB5B-25CA-4E95-83DF-17D102989EBE}" type="parTrans" cxnId="{5EBD3DA7-E4C1-42A5-94AD-75DCF9DF8138}">
      <dgm:prSet/>
      <dgm:spPr/>
      <dgm:t>
        <a:bodyPr/>
        <a:lstStyle/>
        <a:p>
          <a:endParaRPr lang="en-US"/>
        </a:p>
      </dgm:t>
    </dgm:pt>
    <dgm:pt modelId="{D547E9BA-39F9-4CA4-9E4B-290660A4A721}" type="sibTrans" cxnId="{5EBD3DA7-E4C1-42A5-94AD-75DCF9DF8138}">
      <dgm:prSet/>
      <dgm:spPr/>
      <dgm:t>
        <a:bodyPr/>
        <a:lstStyle/>
        <a:p>
          <a:endParaRPr lang="en-US"/>
        </a:p>
      </dgm:t>
    </dgm:pt>
    <dgm:pt modelId="{8666FFC1-8E1D-4C76-BE0D-46752A51CC06}">
      <dgm:prSet phldrT="[Text]"/>
      <dgm:spPr/>
      <dgm:t>
        <a:bodyPr/>
        <a:lstStyle/>
        <a:p>
          <a:r>
            <a:rPr lang="en-US" dirty="0" smtClean="0"/>
            <a:t>Registration</a:t>
          </a:r>
          <a:endParaRPr lang="en-US" dirty="0"/>
        </a:p>
      </dgm:t>
    </dgm:pt>
    <dgm:pt modelId="{4F420477-7C08-49EC-BD09-3DF5FAFC9BE9}" type="parTrans" cxnId="{DDA29566-43A9-4BF4-9D17-E2C609B4DAB9}">
      <dgm:prSet/>
      <dgm:spPr/>
      <dgm:t>
        <a:bodyPr/>
        <a:lstStyle/>
        <a:p>
          <a:endParaRPr lang="en-US"/>
        </a:p>
      </dgm:t>
    </dgm:pt>
    <dgm:pt modelId="{53800F78-E7CB-419F-AEA9-130EFDE0AA96}" type="sibTrans" cxnId="{DDA29566-43A9-4BF4-9D17-E2C609B4DAB9}">
      <dgm:prSet/>
      <dgm:spPr/>
      <dgm:t>
        <a:bodyPr/>
        <a:lstStyle/>
        <a:p>
          <a:endParaRPr lang="en-US"/>
        </a:p>
      </dgm:t>
    </dgm:pt>
    <dgm:pt modelId="{E5FB9AFE-D74D-4063-9980-556FB33DD1E9}">
      <dgm:prSet phldrT="[Text]"/>
      <dgm:spPr/>
      <dgm:t>
        <a:bodyPr/>
        <a:lstStyle/>
        <a:p>
          <a:r>
            <a:rPr lang="en-US" dirty="0" smtClean="0"/>
            <a:t>Collect Data 1</a:t>
          </a:r>
          <a:endParaRPr lang="en-US" dirty="0"/>
        </a:p>
      </dgm:t>
    </dgm:pt>
    <dgm:pt modelId="{A0A0A888-4B41-44ED-AFF0-426DBB477386}" type="sibTrans" cxnId="{FDFB1BA1-D1AC-4D71-8D6E-14B22C915814}">
      <dgm:prSet/>
      <dgm:spPr/>
      <dgm:t>
        <a:bodyPr/>
        <a:lstStyle/>
        <a:p>
          <a:endParaRPr lang="en-US"/>
        </a:p>
      </dgm:t>
    </dgm:pt>
    <dgm:pt modelId="{955273C3-BE79-4F01-B385-ED3840B76D4E}" type="parTrans" cxnId="{FDFB1BA1-D1AC-4D71-8D6E-14B22C915814}">
      <dgm:prSet/>
      <dgm:spPr/>
      <dgm:t>
        <a:bodyPr/>
        <a:lstStyle/>
        <a:p>
          <a:endParaRPr lang="en-US"/>
        </a:p>
      </dgm:t>
    </dgm:pt>
    <dgm:pt modelId="{E8E2021F-2A08-487E-BF8A-98A844DE6CC6}">
      <dgm:prSet phldrT="[Text]"/>
      <dgm:spPr/>
      <dgm:t>
        <a:bodyPr/>
        <a:lstStyle/>
        <a:p>
          <a:r>
            <a:rPr lang="en-US" dirty="0" smtClean="0"/>
            <a:t>Collect Data 2</a:t>
          </a:r>
          <a:endParaRPr lang="en-US" dirty="0"/>
        </a:p>
      </dgm:t>
    </dgm:pt>
    <dgm:pt modelId="{916888DE-B622-4846-B5B1-FFE8E1769816}" type="parTrans" cxnId="{CB0817E0-E05C-48E6-9030-7F683CCAC32A}">
      <dgm:prSet/>
      <dgm:spPr/>
      <dgm:t>
        <a:bodyPr/>
        <a:lstStyle/>
        <a:p>
          <a:endParaRPr lang="en-US"/>
        </a:p>
      </dgm:t>
    </dgm:pt>
    <dgm:pt modelId="{1415E6DD-B934-4BB8-9F14-F766AF92F308}" type="sibTrans" cxnId="{CB0817E0-E05C-48E6-9030-7F683CCAC32A}">
      <dgm:prSet/>
      <dgm:spPr/>
      <dgm:t>
        <a:bodyPr/>
        <a:lstStyle/>
        <a:p>
          <a:endParaRPr lang="en-US"/>
        </a:p>
      </dgm:t>
    </dgm:pt>
    <dgm:pt modelId="{6A25C621-F393-4C9B-8DA6-EC9348418E68}">
      <dgm:prSet phldrT="[Text]"/>
      <dgm:spPr/>
      <dgm:t>
        <a:bodyPr/>
        <a:lstStyle/>
        <a:p>
          <a:r>
            <a:rPr lang="en-US" dirty="0" smtClean="0"/>
            <a:t>Smoot 3D surface</a:t>
          </a:r>
          <a:endParaRPr lang="en-US" dirty="0"/>
        </a:p>
      </dgm:t>
    </dgm:pt>
    <dgm:pt modelId="{7FF5CB4E-B4EB-4020-973C-91E35172381A}" type="parTrans" cxnId="{82CC0515-D82D-436E-99AE-8BCE07AEE9B4}">
      <dgm:prSet/>
      <dgm:spPr/>
      <dgm:t>
        <a:bodyPr/>
        <a:lstStyle/>
        <a:p>
          <a:endParaRPr lang="en-US"/>
        </a:p>
      </dgm:t>
    </dgm:pt>
    <dgm:pt modelId="{3955DEF2-E7BA-4D86-9540-A0DE9F6D32B4}" type="sibTrans" cxnId="{82CC0515-D82D-436E-99AE-8BCE07AEE9B4}">
      <dgm:prSet/>
      <dgm:spPr/>
      <dgm:t>
        <a:bodyPr/>
        <a:lstStyle/>
        <a:p>
          <a:endParaRPr lang="en-US"/>
        </a:p>
      </dgm:t>
    </dgm:pt>
    <dgm:pt modelId="{A4E7D652-5614-44F7-B221-EE6B0C96346E}">
      <dgm:prSet phldrT="[Text]"/>
      <dgm:spPr/>
      <dgm:t>
        <a:bodyPr/>
        <a:lstStyle/>
        <a:p>
          <a:r>
            <a:rPr lang="en-US" smtClean="0"/>
            <a:t>Unify vertex </a:t>
          </a:r>
          <a:r>
            <a:rPr lang="en-US" dirty="0" smtClean="0"/>
            <a:t>count and sequence</a:t>
          </a:r>
          <a:endParaRPr lang="en-US" dirty="0"/>
        </a:p>
      </dgm:t>
    </dgm:pt>
    <dgm:pt modelId="{242056BD-2F9B-4EB3-8460-66194895B3FE}" type="parTrans" cxnId="{A13C099C-5B5F-4D30-9E36-0B5EB45EDF23}">
      <dgm:prSet/>
      <dgm:spPr/>
      <dgm:t>
        <a:bodyPr/>
        <a:lstStyle/>
        <a:p>
          <a:endParaRPr lang="en-US"/>
        </a:p>
      </dgm:t>
    </dgm:pt>
    <dgm:pt modelId="{81DA599D-3B53-4DBD-A1D4-99B977B02547}" type="sibTrans" cxnId="{A13C099C-5B5F-4D30-9E36-0B5EB45EDF23}">
      <dgm:prSet/>
      <dgm:spPr/>
      <dgm:t>
        <a:bodyPr/>
        <a:lstStyle/>
        <a:p>
          <a:endParaRPr lang="en-US"/>
        </a:p>
      </dgm:t>
    </dgm:pt>
    <dgm:pt modelId="{E6DDF2AA-BF1D-482B-B336-45C126DCA3C5}">
      <dgm:prSet phldrT="[Text]"/>
      <dgm:spPr/>
      <dgm:t>
        <a:bodyPr/>
        <a:lstStyle/>
        <a:p>
          <a:r>
            <a:rPr lang="en-US" dirty="0" smtClean="0"/>
            <a:t>3D to 2D space</a:t>
          </a:r>
          <a:endParaRPr lang="en-US" dirty="0"/>
        </a:p>
      </dgm:t>
    </dgm:pt>
    <dgm:pt modelId="{F87DC089-3373-4204-B678-AF85AE33D7A0}" type="parTrans" cxnId="{8272CA7F-6738-48EE-AA5E-F771F8267C74}">
      <dgm:prSet/>
      <dgm:spPr/>
      <dgm:t>
        <a:bodyPr/>
        <a:lstStyle/>
        <a:p>
          <a:endParaRPr lang="en-US"/>
        </a:p>
      </dgm:t>
    </dgm:pt>
    <dgm:pt modelId="{18983D80-9432-4FD0-BA3E-C17C51B871FC}" type="sibTrans" cxnId="{8272CA7F-6738-48EE-AA5E-F771F8267C74}">
      <dgm:prSet/>
      <dgm:spPr/>
      <dgm:t>
        <a:bodyPr/>
        <a:lstStyle/>
        <a:p>
          <a:endParaRPr lang="en-US"/>
        </a:p>
      </dgm:t>
    </dgm:pt>
    <dgm:pt modelId="{60DE80BB-2C3B-4E67-B576-4B1534DBC511}" type="pres">
      <dgm:prSet presAssocID="{EC0A1588-F7DD-420F-8792-2B8F306B5B8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4C4A03-F69C-4158-B1EE-1D8366FBC4E9}" type="pres">
      <dgm:prSet presAssocID="{511D3EA0-6A3C-4505-9E89-FB741CE9F607}" presName="comp" presStyleCnt="0"/>
      <dgm:spPr/>
    </dgm:pt>
    <dgm:pt modelId="{B43D6597-735E-43A7-8507-9410C3F87422}" type="pres">
      <dgm:prSet presAssocID="{511D3EA0-6A3C-4505-9E89-FB741CE9F607}" presName="box" presStyleLbl="node1" presStyleIdx="0" presStyleCnt="3"/>
      <dgm:spPr/>
      <dgm:t>
        <a:bodyPr/>
        <a:lstStyle/>
        <a:p>
          <a:endParaRPr lang="en-US"/>
        </a:p>
      </dgm:t>
    </dgm:pt>
    <dgm:pt modelId="{50DE4194-6C0F-49C1-B7FD-09CD04C07D88}" type="pres">
      <dgm:prSet presAssocID="{511D3EA0-6A3C-4505-9E89-FB741CE9F607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  <dgm:t>
        <a:bodyPr/>
        <a:lstStyle/>
        <a:p>
          <a:endParaRPr lang="en-US"/>
        </a:p>
      </dgm:t>
    </dgm:pt>
    <dgm:pt modelId="{5A782528-8A5A-46BA-A110-CB900F0D89D9}" type="pres">
      <dgm:prSet presAssocID="{511D3EA0-6A3C-4505-9E89-FB741CE9F607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07A868-6923-48C9-A8B7-A993AE501CF7}" type="pres">
      <dgm:prSet presAssocID="{ABD43997-A49D-4022-A12A-433B5266E832}" presName="spacer" presStyleCnt="0"/>
      <dgm:spPr/>
    </dgm:pt>
    <dgm:pt modelId="{95C012EE-F6CF-476C-950A-F10F91E4836B}" type="pres">
      <dgm:prSet presAssocID="{37CCB684-2E50-4499-AFAE-0DE527D42A25}" presName="comp" presStyleCnt="0"/>
      <dgm:spPr/>
    </dgm:pt>
    <dgm:pt modelId="{DF5803D1-BB55-45F5-9A1A-9815F2DC6E8C}" type="pres">
      <dgm:prSet presAssocID="{37CCB684-2E50-4499-AFAE-0DE527D42A25}" presName="box" presStyleLbl="node1" presStyleIdx="1" presStyleCnt="3"/>
      <dgm:spPr/>
      <dgm:t>
        <a:bodyPr/>
        <a:lstStyle/>
        <a:p>
          <a:endParaRPr lang="en-US"/>
        </a:p>
      </dgm:t>
    </dgm:pt>
    <dgm:pt modelId="{E7E1BE77-D5E1-46D8-85E0-F1D3E488261D}" type="pres">
      <dgm:prSet presAssocID="{37CCB684-2E50-4499-AFAE-0DE527D42A25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14E8E106-5A67-43D6-9A3A-A3FE57EA9C11}" type="pres">
      <dgm:prSet presAssocID="{37CCB684-2E50-4499-AFAE-0DE527D42A2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B41B2-EE70-4EE9-9CE1-B5EC9F2309A0}" type="pres">
      <dgm:prSet presAssocID="{055742D1-233A-4097-8C11-C43538E2552C}" presName="spacer" presStyleCnt="0"/>
      <dgm:spPr/>
    </dgm:pt>
    <dgm:pt modelId="{314D164D-046D-4B5D-89CE-FAE53BBE51AE}" type="pres">
      <dgm:prSet presAssocID="{8666FFC1-8E1D-4C76-BE0D-46752A51CC06}" presName="comp" presStyleCnt="0"/>
      <dgm:spPr/>
    </dgm:pt>
    <dgm:pt modelId="{8D6940F2-D253-4C19-BA8A-4C264F4BF025}" type="pres">
      <dgm:prSet presAssocID="{8666FFC1-8E1D-4C76-BE0D-46752A51CC06}" presName="box" presStyleLbl="node1" presStyleIdx="2" presStyleCnt="3"/>
      <dgm:spPr/>
      <dgm:t>
        <a:bodyPr/>
        <a:lstStyle/>
        <a:p>
          <a:endParaRPr lang="en-US"/>
        </a:p>
      </dgm:t>
    </dgm:pt>
    <dgm:pt modelId="{A7BC715B-811C-470E-BA0C-832868393766}" type="pres">
      <dgm:prSet presAssocID="{8666FFC1-8E1D-4C76-BE0D-46752A51CC06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</dgm:pt>
    <dgm:pt modelId="{6E1678CB-104F-4099-B728-D1757FBBC411}" type="pres">
      <dgm:prSet presAssocID="{8666FFC1-8E1D-4C76-BE0D-46752A51CC06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700FC9-0DF9-4576-A840-FA5887BC076B}" type="presOf" srcId="{6A25C621-F393-4C9B-8DA6-EC9348418E68}" destId="{DF5803D1-BB55-45F5-9A1A-9815F2DC6E8C}" srcOrd="0" destOrd="2" presId="urn:microsoft.com/office/officeart/2005/8/layout/vList4"/>
    <dgm:cxn modelId="{DDA29566-43A9-4BF4-9D17-E2C609B4DAB9}" srcId="{EC0A1588-F7DD-420F-8792-2B8F306B5B80}" destId="{8666FFC1-8E1D-4C76-BE0D-46752A51CC06}" srcOrd="2" destOrd="0" parTransId="{4F420477-7C08-49EC-BD09-3DF5FAFC9BE9}" sibTransId="{53800F78-E7CB-419F-AEA9-130EFDE0AA96}"/>
    <dgm:cxn modelId="{5EBD3DA7-E4C1-42A5-94AD-75DCF9DF8138}" srcId="{37CCB684-2E50-4499-AFAE-0DE527D42A25}" destId="{1A32D24D-C758-47B7-BD7E-84E39980FD60}" srcOrd="0" destOrd="0" parTransId="{3C2AAB5B-25CA-4E95-83DF-17D102989EBE}" sibTransId="{D547E9BA-39F9-4CA4-9E4B-290660A4A721}"/>
    <dgm:cxn modelId="{58915FFD-8071-4CAF-939B-B34F3F691C2C}" type="presOf" srcId="{A4E7D652-5614-44F7-B221-EE6B0C96346E}" destId="{8D6940F2-D253-4C19-BA8A-4C264F4BF025}" srcOrd="0" destOrd="1" presId="urn:microsoft.com/office/officeart/2005/8/layout/vList4"/>
    <dgm:cxn modelId="{82CC0515-D82D-436E-99AE-8BCE07AEE9B4}" srcId="{37CCB684-2E50-4499-AFAE-0DE527D42A25}" destId="{6A25C621-F393-4C9B-8DA6-EC9348418E68}" srcOrd="1" destOrd="0" parTransId="{7FF5CB4E-B4EB-4020-973C-91E35172381A}" sibTransId="{3955DEF2-E7BA-4D86-9540-A0DE9F6D32B4}"/>
    <dgm:cxn modelId="{8272CA7F-6738-48EE-AA5E-F771F8267C74}" srcId="{8666FFC1-8E1D-4C76-BE0D-46752A51CC06}" destId="{E6DDF2AA-BF1D-482B-B336-45C126DCA3C5}" srcOrd="2" destOrd="0" parTransId="{F87DC089-3373-4204-B678-AF85AE33D7A0}" sibTransId="{18983D80-9432-4FD0-BA3E-C17C51B871FC}"/>
    <dgm:cxn modelId="{FC60B4E6-05A5-4FA5-A6FF-80E1321D7288}" type="presOf" srcId="{511D3EA0-6A3C-4505-9E89-FB741CE9F607}" destId="{5A782528-8A5A-46BA-A110-CB900F0D89D9}" srcOrd="1" destOrd="0" presId="urn:microsoft.com/office/officeart/2005/8/layout/vList4"/>
    <dgm:cxn modelId="{DD59AB16-7976-4CEB-A7CA-31985EB662BD}" type="presOf" srcId="{E8E2021F-2A08-487E-BF8A-98A844DE6CC6}" destId="{6E1678CB-104F-4099-B728-D1757FBBC411}" srcOrd="1" destOrd="2" presId="urn:microsoft.com/office/officeart/2005/8/layout/vList4"/>
    <dgm:cxn modelId="{CB0817E0-E05C-48E6-9030-7F683CCAC32A}" srcId="{8666FFC1-8E1D-4C76-BE0D-46752A51CC06}" destId="{E8E2021F-2A08-487E-BF8A-98A844DE6CC6}" srcOrd="1" destOrd="0" parTransId="{916888DE-B622-4846-B5B1-FFE8E1769816}" sibTransId="{1415E6DD-B934-4BB8-9F14-F766AF92F308}"/>
    <dgm:cxn modelId="{1B21EDA5-DC47-437F-9671-F3946EECE766}" type="presOf" srcId="{511D3EA0-6A3C-4505-9E89-FB741CE9F607}" destId="{B43D6597-735E-43A7-8507-9410C3F87422}" srcOrd="0" destOrd="0" presId="urn:microsoft.com/office/officeart/2005/8/layout/vList4"/>
    <dgm:cxn modelId="{D67994C4-8A2F-4B21-A091-233536367057}" type="presOf" srcId="{8666FFC1-8E1D-4C76-BE0D-46752A51CC06}" destId="{6E1678CB-104F-4099-B728-D1757FBBC411}" srcOrd="1" destOrd="0" presId="urn:microsoft.com/office/officeart/2005/8/layout/vList4"/>
    <dgm:cxn modelId="{07549113-40AD-4B04-B045-03BA9CD6AE5B}" type="presOf" srcId="{615F31AB-EA96-4981-8DB5-965ECF778C2D}" destId="{5A782528-8A5A-46BA-A110-CB900F0D89D9}" srcOrd="1" destOrd="1" presId="urn:microsoft.com/office/officeart/2005/8/layout/vList4"/>
    <dgm:cxn modelId="{F7228839-8209-4AD8-A79B-43BAE1953529}" srcId="{511D3EA0-6A3C-4505-9E89-FB741CE9F607}" destId="{615F31AB-EA96-4981-8DB5-965ECF778C2D}" srcOrd="0" destOrd="0" parTransId="{14F49336-FD02-45AA-B932-52FC8368144C}" sibTransId="{FAD337B5-15A9-4119-8B0A-73E3F187B4C4}"/>
    <dgm:cxn modelId="{8EC13BF8-7DC9-446C-BF12-7F5B82FD47AC}" type="presOf" srcId="{6A25C621-F393-4C9B-8DA6-EC9348418E68}" destId="{14E8E106-5A67-43D6-9A3A-A3FE57EA9C11}" srcOrd="1" destOrd="2" presId="urn:microsoft.com/office/officeart/2005/8/layout/vList4"/>
    <dgm:cxn modelId="{138A092A-6682-4CA3-AF3B-ABFBEEB1C441}" type="presOf" srcId="{E6DDF2AA-BF1D-482B-B336-45C126DCA3C5}" destId="{6E1678CB-104F-4099-B728-D1757FBBC411}" srcOrd="1" destOrd="3" presId="urn:microsoft.com/office/officeart/2005/8/layout/vList4"/>
    <dgm:cxn modelId="{2D13683D-9F50-4CBD-A4DF-53C2372523A7}" type="presOf" srcId="{34891649-E193-4A5C-875C-9B446EB711F7}" destId="{B43D6597-735E-43A7-8507-9410C3F87422}" srcOrd="0" destOrd="2" presId="urn:microsoft.com/office/officeart/2005/8/layout/vList4"/>
    <dgm:cxn modelId="{1FF8A914-2EB7-4F26-A3BB-AE4F37572B29}" type="presOf" srcId="{E5FB9AFE-D74D-4063-9980-556FB33DD1E9}" destId="{DF5803D1-BB55-45F5-9A1A-9815F2DC6E8C}" srcOrd="0" destOrd="3" presId="urn:microsoft.com/office/officeart/2005/8/layout/vList4"/>
    <dgm:cxn modelId="{7BEEA2CA-5D3B-4064-A73E-8889F0BA47D1}" type="presOf" srcId="{E5FB9AFE-D74D-4063-9980-556FB33DD1E9}" destId="{14E8E106-5A67-43D6-9A3A-A3FE57EA9C11}" srcOrd="1" destOrd="3" presId="urn:microsoft.com/office/officeart/2005/8/layout/vList4"/>
    <dgm:cxn modelId="{5D3D07C0-EA60-4F8D-9DA1-B7D03CA25AA7}" type="presOf" srcId="{1A32D24D-C758-47B7-BD7E-84E39980FD60}" destId="{14E8E106-5A67-43D6-9A3A-A3FE57EA9C11}" srcOrd="1" destOrd="1" presId="urn:microsoft.com/office/officeart/2005/8/layout/vList4"/>
    <dgm:cxn modelId="{66FC1E1A-FB14-4F22-99AF-667FE425C8CD}" srcId="{EC0A1588-F7DD-420F-8792-2B8F306B5B80}" destId="{511D3EA0-6A3C-4505-9E89-FB741CE9F607}" srcOrd="0" destOrd="0" parTransId="{583D64A1-1AA8-497D-9DA8-CA6CB8971D6E}" sibTransId="{ABD43997-A49D-4022-A12A-433B5266E832}"/>
    <dgm:cxn modelId="{DA276E56-1AB2-4AD1-A054-131BD5CBCAB7}" type="presOf" srcId="{34891649-E193-4A5C-875C-9B446EB711F7}" destId="{5A782528-8A5A-46BA-A110-CB900F0D89D9}" srcOrd="1" destOrd="2" presId="urn:microsoft.com/office/officeart/2005/8/layout/vList4"/>
    <dgm:cxn modelId="{B3F41FEC-268E-47A0-9AD7-01F364D5AF6E}" type="presOf" srcId="{1A32D24D-C758-47B7-BD7E-84E39980FD60}" destId="{DF5803D1-BB55-45F5-9A1A-9815F2DC6E8C}" srcOrd="0" destOrd="1" presId="urn:microsoft.com/office/officeart/2005/8/layout/vList4"/>
    <dgm:cxn modelId="{76422098-48AC-46AA-BCEE-E61B0148F921}" type="presOf" srcId="{37CCB684-2E50-4499-AFAE-0DE527D42A25}" destId="{DF5803D1-BB55-45F5-9A1A-9815F2DC6E8C}" srcOrd="0" destOrd="0" presId="urn:microsoft.com/office/officeart/2005/8/layout/vList4"/>
    <dgm:cxn modelId="{A13C099C-5B5F-4D30-9E36-0B5EB45EDF23}" srcId="{8666FFC1-8E1D-4C76-BE0D-46752A51CC06}" destId="{A4E7D652-5614-44F7-B221-EE6B0C96346E}" srcOrd="0" destOrd="0" parTransId="{242056BD-2F9B-4EB3-8460-66194895B3FE}" sibTransId="{81DA599D-3B53-4DBD-A1D4-99B977B02547}"/>
    <dgm:cxn modelId="{32969B2F-E5A5-434A-9584-EB562349E3C8}" type="presOf" srcId="{EC0A1588-F7DD-420F-8792-2B8F306B5B80}" destId="{60DE80BB-2C3B-4E67-B576-4B1534DBC511}" srcOrd="0" destOrd="0" presId="urn:microsoft.com/office/officeart/2005/8/layout/vList4"/>
    <dgm:cxn modelId="{6C8AEEFB-D199-42C1-BD90-FE66C7ED746F}" type="presOf" srcId="{8666FFC1-8E1D-4C76-BE0D-46752A51CC06}" destId="{8D6940F2-D253-4C19-BA8A-4C264F4BF025}" srcOrd="0" destOrd="0" presId="urn:microsoft.com/office/officeart/2005/8/layout/vList4"/>
    <dgm:cxn modelId="{68B569B8-B752-4548-BE9E-87AF324217A7}" type="presOf" srcId="{615F31AB-EA96-4981-8DB5-965ECF778C2D}" destId="{B43D6597-735E-43A7-8507-9410C3F87422}" srcOrd="0" destOrd="1" presId="urn:microsoft.com/office/officeart/2005/8/layout/vList4"/>
    <dgm:cxn modelId="{222183A3-9EF8-43AC-B12C-817C5A3D9C42}" srcId="{EC0A1588-F7DD-420F-8792-2B8F306B5B80}" destId="{37CCB684-2E50-4499-AFAE-0DE527D42A25}" srcOrd="1" destOrd="0" parTransId="{973E166F-E457-41E2-B374-A4E6ED1EE9C3}" sibTransId="{055742D1-233A-4097-8C11-C43538E2552C}"/>
    <dgm:cxn modelId="{FDFB1BA1-D1AC-4D71-8D6E-14B22C915814}" srcId="{37CCB684-2E50-4499-AFAE-0DE527D42A25}" destId="{E5FB9AFE-D74D-4063-9980-556FB33DD1E9}" srcOrd="2" destOrd="0" parTransId="{955273C3-BE79-4F01-B385-ED3840B76D4E}" sibTransId="{A0A0A888-4B41-44ED-AFF0-426DBB477386}"/>
    <dgm:cxn modelId="{E978C172-2C52-4BE6-A397-EE00E9ADD0B7}" type="presOf" srcId="{37CCB684-2E50-4499-AFAE-0DE527D42A25}" destId="{14E8E106-5A67-43D6-9A3A-A3FE57EA9C11}" srcOrd="1" destOrd="0" presId="urn:microsoft.com/office/officeart/2005/8/layout/vList4"/>
    <dgm:cxn modelId="{28038BD0-0B87-4D16-9E4A-AE7A30A45FE9}" type="presOf" srcId="{A4E7D652-5614-44F7-B221-EE6B0C96346E}" destId="{6E1678CB-104F-4099-B728-D1757FBBC411}" srcOrd="1" destOrd="1" presId="urn:microsoft.com/office/officeart/2005/8/layout/vList4"/>
    <dgm:cxn modelId="{6115E3EB-2496-4990-988F-2ED1BE7EE747}" srcId="{511D3EA0-6A3C-4505-9E89-FB741CE9F607}" destId="{34891649-E193-4A5C-875C-9B446EB711F7}" srcOrd="1" destOrd="0" parTransId="{51A4C700-8A4A-48B5-820C-B013BC88790D}" sibTransId="{0DDF8D75-FB6F-4849-9F72-514101CF44A7}"/>
    <dgm:cxn modelId="{B4422BD9-DC63-4AE3-9E2B-425ABC0E41A1}" type="presOf" srcId="{E6DDF2AA-BF1D-482B-B336-45C126DCA3C5}" destId="{8D6940F2-D253-4C19-BA8A-4C264F4BF025}" srcOrd="0" destOrd="3" presId="urn:microsoft.com/office/officeart/2005/8/layout/vList4"/>
    <dgm:cxn modelId="{C8977AA3-75FB-4D3A-8B36-633C5D93E471}" type="presOf" srcId="{E8E2021F-2A08-487E-BF8A-98A844DE6CC6}" destId="{8D6940F2-D253-4C19-BA8A-4C264F4BF025}" srcOrd="0" destOrd="2" presId="urn:microsoft.com/office/officeart/2005/8/layout/vList4"/>
    <dgm:cxn modelId="{EB3643BA-4AD0-4441-AFA6-5225429B3CA5}" type="presParOf" srcId="{60DE80BB-2C3B-4E67-B576-4B1534DBC511}" destId="{4D4C4A03-F69C-4158-B1EE-1D8366FBC4E9}" srcOrd="0" destOrd="0" presId="urn:microsoft.com/office/officeart/2005/8/layout/vList4"/>
    <dgm:cxn modelId="{F8BF3B7B-CB91-45DE-8288-2921314AFFF8}" type="presParOf" srcId="{4D4C4A03-F69C-4158-B1EE-1D8366FBC4E9}" destId="{B43D6597-735E-43A7-8507-9410C3F87422}" srcOrd="0" destOrd="0" presId="urn:microsoft.com/office/officeart/2005/8/layout/vList4"/>
    <dgm:cxn modelId="{319A54B1-D538-4B9E-9302-92207012D895}" type="presParOf" srcId="{4D4C4A03-F69C-4158-B1EE-1D8366FBC4E9}" destId="{50DE4194-6C0F-49C1-B7FD-09CD04C07D88}" srcOrd="1" destOrd="0" presId="urn:microsoft.com/office/officeart/2005/8/layout/vList4"/>
    <dgm:cxn modelId="{64E7FA19-C9D3-440F-9171-9DB4A1083EA8}" type="presParOf" srcId="{4D4C4A03-F69C-4158-B1EE-1D8366FBC4E9}" destId="{5A782528-8A5A-46BA-A110-CB900F0D89D9}" srcOrd="2" destOrd="0" presId="urn:microsoft.com/office/officeart/2005/8/layout/vList4"/>
    <dgm:cxn modelId="{BA862A58-1053-48F4-8E89-177FCD6F13C0}" type="presParOf" srcId="{60DE80BB-2C3B-4E67-B576-4B1534DBC511}" destId="{DC07A868-6923-48C9-A8B7-A993AE501CF7}" srcOrd="1" destOrd="0" presId="urn:microsoft.com/office/officeart/2005/8/layout/vList4"/>
    <dgm:cxn modelId="{C19173E9-7193-4E9D-BAAF-9C307F1015BF}" type="presParOf" srcId="{60DE80BB-2C3B-4E67-B576-4B1534DBC511}" destId="{95C012EE-F6CF-476C-950A-F10F91E4836B}" srcOrd="2" destOrd="0" presId="urn:microsoft.com/office/officeart/2005/8/layout/vList4"/>
    <dgm:cxn modelId="{45F127AB-BB44-482A-AF56-E635572515AE}" type="presParOf" srcId="{95C012EE-F6CF-476C-950A-F10F91E4836B}" destId="{DF5803D1-BB55-45F5-9A1A-9815F2DC6E8C}" srcOrd="0" destOrd="0" presId="urn:microsoft.com/office/officeart/2005/8/layout/vList4"/>
    <dgm:cxn modelId="{4E764C11-BB64-41F2-96A4-F3C2A7905C91}" type="presParOf" srcId="{95C012EE-F6CF-476C-950A-F10F91E4836B}" destId="{E7E1BE77-D5E1-46D8-85E0-F1D3E488261D}" srcOrd="1" destOrd="0" presId="urn:microsoft.com/office/officeart/2005/8/layout/vList4"/>
    <dgm:cxn modelId="{BA0E8C34-5D9E-400C-B942-77A931513F61}" type="presParOf" srcId="{95C012EE-F6CF-476C-950A-F10F91E4836B}" destId="{14E8E106-5A67-43D6-9A3A-A3FE57EA9C11}" srcOrd="2" destOrd="0" presId="urn:microsoft.com/office/officeart/2005/8/layout/vList4"/>
    <dgm:cxn modelId="{CAA69A97-D04E-481D-A59C-40C5879489B4}" type="presParOf" srcId="{60DE80BB-2C3B-4E67-B576-4B1534DBC511}" destId="{CDFB41B2-EE70-4EE9-9CE1-B5EC9F2309A0}" srcOrd="3" destOrd="0" presId="urn:microsoft.com/office/officeart/2005/8/layout/vList4"/>
    <dgm:cxn modelId="{2DD2BBC1-9234-47C4-9440-48D6609F4CB0}" type="presParOf" srcId="{60DE80BB-2C3B-4E67-B576-4B1534DBC511}" destId="{314D164D-046D-4B5D-89CE-FAE53BBE51AE}" srcOrd="4" destOrd="0" presId="urn:microsoft.com/office/officeart/2005/8/layout/vList4"/>
    <dgm:cxn modelId="{FA1A2F0D-BF90-4F57-95EE-BFA740B0DC1F}" type="presParOf" srcId="{314D164D-046D-4B5D-89CE-FAE53BBE51AE}" destId="{8D6940F2-D253-4C19-BA8A-4C264F4BF025}" srcOrd="0" destOrd="0" presId="urn:microsoft.com/office/officeart/2005/8/layout/vList4"/>
    <dgm:cxn modelId="{CB6018BA-C984-4C2C-80CA-E5D8849CA628}" type="presParOf" srcId="{314D164D-046D-4B5D-89CE-FAE53BBE51AE}" destId="{A7BC715B-811C-470E-BA0C-832868393766}" srcOrd="1" destOrd="0" presId="urn:microsoft.com/office/officeart/2005/8/layout/vList4"/>
    <dgm:cxn modelId="{D0C3A2BC-3083-4E67-B8BE-781FEE1A4DC6}" type="presParOf" srcId="{314D164D-046D-4B5D-89CE-FAE53BBE51AE}" destId="{6E1678CB-104F-4099-B728-D1757FBBC41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B0D075-68C8-4A18-9B28-F6961272F83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5C340B-9288-450B-80B8-11860DACFE4F}">
      <dgm:prSet phldrT="[Text]"/>
      <dgm:spPr/>
      <dgm:t>
        <a:bodyPr/>
        <a:lstStyle/>
        <a:p>
          <a:r>
            <a:rPr lang="en-US" dirty="0" smtClean="0"/>
            <a:t>Genetic kernel</a:t>
          </a:r>
          <a:endParaRPr lang="en-US" dirty="0"/>
        </a:p>
      </dgm:t>
    </dgm:pt>
    <dgm:pt modelId="{021A0FAD-3E9C-40BB-A47C-5A10A477009C}" type="parTrans" cxnId="{6B7DEA75-10EC-40D4-A369-930BD8C87C87}">
      <dgm:prSet/>
      <dgm:spPr/>
      <dgm:t>
        <a:bodyPr/>
        <a:lstStyle/>
        <a:p>
          <a:endParaRPr lang="en-US"/>
        </a:p>
      </dgm:t>
    </dgm:pt>
    <dgm:pt modelId="{E78DF7AC-02DF-4E24-A421-07515E2B0F96}" type="sibTrans" cxnId="{6B7DEA75-10EC-40D4-A369-930BD8C87C87}">
      <dgm:prSet/>
      <dgm:spPr/>
      <dgm:t>
        <a:bodyPr/>
        <a:lstStyle/>
        <a:p>
          <a:endParaRPr lang="en-US"/>
        </a:p>
      </dgm:t>
    </dgm:pt>
    <dgm:pt modelId="{D7EAC174-7FE2-4F52-ACE9-AA242A12CC09}">
      <dgm:prSet phldrT="[Text]"/>
      <dgm:spPr/>
      <dgm:t>
        <a:bodyPr/>
        <a:lstStyle/>
        <a:p>
          <a:r>
            <a:rPr lang="en-US" dirty="0" smtClean="0"/>
            <a:t>Dosage WGS data</a:t>
          </a:r>
          <a:endParaRPr lang="en-US" dirty="0"/>
        </a:p>
      </dgm:t>
    </dgm:pt>
    <dgm:pt modelId="{53CFD674-53CF-47A0-979F-CFE1F89EE19D}" type="parTrans" cxnId="{0E574F57-A7A4-46B4-95FA-0F594F2DFBD0}">
      <dgm:prSet/>
      <dgm:spPr/>
      <dgm:t>
        <a:bodyPr/>
        <a:lstStyle/>
        <a:p>
          <a:endParaRPr lang="en-US"/>
        </a:p>
      </dgm:t>
    </dgm:pt>
    <dgm:pt modelId="{B571567E-D146-4C91-BC9E-C296400CF50E}" type="sibTrans" cxnId="{0E574F57-A7A4-46B4-95FA-0F594F2DFBD0}">
      <dgm:prSet/>
      <dgm:spPr/>
      <dgm:t>
        <a:bodyPr/>
        <a:lstStyle/>
        <a:p>
          <a:endParaRPr lang="en-US"/>
        </a:p>
      </dgm:t>
    </dgm:pt>
    <dgm:pt modelId="{66DAA7C8-C095-44C3-BE56-E23C4104D5D0}">
      <dgm:prSet phldrT="[Text]"/>
      <dgm:spPr/>
      <dgm:t>
        <a:bodyPr/>
        <a:lstStyle/>
        <a:p>
          <a:r>
            <a:rPr lang="en-US" dirty="0" smtClean="0"/>
            <a:t>Image kernel</a:t>
          </a:r>
          <a:endParaRPr lang="en-US" dirty="0"/>
        </a:p>
      </dgm:t>
    </dgm:pt>
    <dgm:pt modelId="{F36CE87C-1199-4A32-BB1D-5721FEDF28DE}" type="parTrans" cxnId="{03004184-4949-42A9-A419-94ADBE7E9F1F}">
      <dgm:prSet/>
      <dgm:spPr/>
      <dgm:t>
        <a:bodyPr/>
        <a:lstStyle/>
        <a:p>
          <a:endParaRPr lang="en-US"/>
        </a:p>
      </dgm:t>
    </dgm:pt>
    <dgm:pt modelId="{E27A8E5C-E44E-4980-858C-2BCE3F9BC18D}" type="sibTrans" cxnId="{03004184-4949-42A9-A419-94ADBE7E9F1F}">
      <dgm:prSet/>
      <dgm:spPr/>
      <dgm:t>
        <a:bodyPr/>
        <a:lstStyle/>
        <a:p>
          <a:endParaRPr lang="en-US"/>
        </a:p>
      </dgm:t>
    </dgm:pt>
    <dgm:pt modelId="{52186541-11EA-4EC4-A61D-21F4C82E0425}">
      <dgm:prSet phldrT="[Text]"/>
      <dgm:spPr/>
      <dgm:t>
        <a:bodyPr/>
        <a:lstStyle/>
        <a:p>
          <a:r>
            <a:rPr lang="en-US" dirty="0" smtClean="0"/>
            <a:t>Encoded vertex data</a:t>
          </a:r>
          <a:endParaRPr lang="en-US" dirty="0"/>
        </a:p>
      </dgm:t>
    </dgm:pt>
    <dgm:pt modelId="{324480E1-3386-45A5-BD7D-600B2150FD6E}" type="parTrans" cxnId="{459F48FD-C5A6-49CC-8C52-6C7EF5692AFA}">
      <dgm:prSet/>
      <dgm:spPr/>
      <dgm:t>
        <a:bodyPr/>
        <a:lstStyle/>
        <a:p>
          <a:endParaRPr lang="en-US"/>
        </a:p>
      </dgm:t>
    </dgm:pt>
    <dgm:pt modelId="{9C1F031C-530F-4A3E-8966-15422E4E1360}" type="sibTrans" cxnId="{459F48FD-C5A6-49CC-8C52-6C7EF5692AFA}">
      <dgm:prSet/>
      <dgm:spPr/>
      <dgm:t>
        <a:bodyPr/>
        <a:lstStyle/>
        <a:p>
          <a:endParaRPr lang="en-US"/>
        </a:p>
      </dgm:t>
    </dgm:pt>
    <dgm:pt modelId="{F518591A-753E-4431-9007-F54D0EFAE86A}">
      <dgm:prSet phldrT="[Text]"/>
      <dgm:spPr/>
      <dgm:t>
        <a:bodyPr/>
        <a:lstStyle/>
        <a:p>
          <a:r>
            <a:rPr lang="en-US" dirty="0" smtClean="0"/>
            <a:t>Covariant kernel</a:t>
          </a:r>
          <a:endParaRPr lang="en-US" dirty="0"/>
        </a:p>
      </dgm:t>
    </dgm:pt>
    <dgm:pt modelId="{C3F66376-A862-4F35-B357-FE64AD8D0626}" type="parTrans" cxnId="{46EE7711-17F7-4C82-B832-6B582E9F62A2}">
      <dgm:prSet/>
      <dgm:spPr/>
      <dgm:t>
        <a:bodyPr/>
        <a:lstStyle/>
        <a:p>
          <a:endParaRPr lang="en-US"/>
        </a:p>
      </dgm:t>
    </dgm:pt>
    <dgm:pt modelId="{F70D6DCA-EC96-4784-866D-9AC44AF82137}" type="sibTrans" cxnId="{46EE7711-17F7-4C82-B832-6B582E9F62A2}">
      <dgm:prSet/>
      <dgm:spPr/>
      <dgm:t>
        <a:bodyPr/>
        <a:lstStyle/>
        <a:p>
          <a:endParaRPr lang="en-US"/>
        </a:p>
      </dgm:t>
    </dgm:pt>
    <dgm:pt modelId="{9C943B26-4E90-4435-88F2-4011ABE433C0}">
      <dgm:prSet phldrT="[Text]"/>
      <dgm:spPr/>
      <dgm:t>
        <a:bodyPr/>
        <a:lstStyle/>
        <a:p>
          <a:r>
            <a:rPr lang="en-US" dirty="0" smtClean="0"/>
            <a:t>Typical demographic info and clinical measurement</a:t>
          </a:r>
          <a:endParaRPr lang="en-US" dirty="0"/>
        </a:p>
      </dgm:t>
    </dgm:pt>
    <dgm:pt modelId="{4379A00F-844D-48AC-A185-6C6E1D860810}" type="parTrans" cxnId="{C470A13F-1418-4437-B361-378200374441}">
      <dgm:prSet/>
      <dgm:spPr/>
      <dgm:t>
        <a:bodyPr/>
        <a:lstStyle/>
        <a:p>
          <a:endParaRPr lang="en-US"/>
        </a:p>
      </dgm:t>
    </dgm:pt>
    <dgm:pt modelId="{614A9AF7-9BE0-4D78-B463-A22B09A083B3}" type="sibTrans" cxnId="{C470A13F-1418-4437-B361-378200374441}">
      <dgm:prSet/>
      <dgm:spPr/>
      <dgm:t>
        <a:bodyPr/>
        <a:lstStyle/>
        <a:p>
          <a:endParaRPr lang="en-US"/>
        </a:p>
      </dgm:t>
    </dgm:pt>
    <dgm:pt modelId="{59025061-D521-46A9-8FF8-7AC3F64ABC61}">
      <dgm:prSet phldrT="[Text]"/>
      <dgm:spPr/>
      <dgm:t>
        <a:bodyPr/>
        <a:lstStyle/>
        <a:p>
          <a:r>
            <a:rPr lang="en-US" dirty="0" smtClean="0"/>
            <a:t>Weighted identity by state (wIBS) kernel</a:t>
          </a:r>
          <a:endParaRPr lang="en-US" dirty="0"/>
        </a:p>
      </dgm:t>
    </dgm:pt>
    <dgm:pt modelId="{DE069560-0167-4BC4-A5D5-7DF5DB961302}" type="parTrans" cxnId="{410EE06A-E668-4347-8155-574FEBB074D2}">
      <dgm:prSet/>
      <dgm:spPr/>
      <dgm:t>
        <a:bodyPr/>
        <a:lstStyle/>
        <a:p>
          <a:endParaRPr lang="en-US"/>
        </a:p>
      </dgm:t>
    </dgm:pt>
    <dgm:pt modelId="{8B3B8EF4-B9B2-445D-B47C-7F0058BBD47E}" type="sibTrans" cxnId="{410EE06A-E668-4347-8155-574FEBB074D2}">
      <dgm:prSet/>
      <dgm:spPr/>
      <dgm:t>
        <a:bodyPr/>
        <a:lstStyle/>
        <a:p>
          <a:endParaRPr lang="en-US"/>
        </a:p>
      </dgm:t>
    </dgm:pt>
    <dgm:pt modelId="{01004B98-ED73-48DF-9BEB-96CDC81931B8}">
      <dgm:prSet phldrT="[Text]"/>
      <dgm:spPr/>
      <dgm:t>
        <a:bodyPr/>
        <a:lstStyle/>
        <a:p>
          <a:r>
            <a:rPr lang="en-US" dirty="0" smtClean="0"/>
            <a:t>Gaussian kernel</a:t>
          </a:r>
          <a:endParaRPr lang="en-US" dirty="0"/>
        </a:p>
      </dgm:t>
    </dgm:pt>
    <dgm:pt modelId="{38852F81-3633-4CDB-9DFA-16AD7B74C370}" type="parTrans" cxnId="{5AC33A87-CA21-47B3-8170-B43AE8850FBC}">
      <dgm:prSet/>
      <dgm:spPr/>
      <dgm:t>
        <a:bodyPr/>
        <a:lstStyle/>
        <a:p>
          <a:endParaRPr lang="en-US"/>
        </a:p>
      </dgm:t>
    </dgm:pt>
    <dgm:pt modelId="{7AE84BAF-46FA-4CE5-AEE9-061EA23B09EC}" type="sibTrans" cxnId="{5AC33A87-CA21-47B3-8170-B43AE8850FBC}">
      <dgm:prSet/>
      <dgm:spPr/>
      <dgm:t>
        <a:bodyPr/>
        <a:lstStyle/>
        <a:p>
          <a:endParaRPr lang="en-US"/>
        </a:p>
      </dgm:t>
    </dgm:pt>
    <dgm:pt modelId="{EFECFF6B-DFEA-4517-8065-808221259B5D}">
      <dgm:prSet phldrT="[Text]"/>
      <dgm:spPr/>
      <dgm:t>
        <a:bodyPr/>
        <a:lstStyle/>
        <a:p>
          <a:r>
            <a:rPr lang="en-US" dirty="0" smtClean="0"/>
            <a:t>Standard Normal kernel</a:t>
          </a:r>
          <a:endParaRPr lang="en-US" dirty="0"/>
        </a:p>
      </dgm:t>
    </dgm:pt>
    <dgm:pt modelId="{66E403BB-F623-424F-82A8-98911587BD18}" type="parTrans" cxnId="{821AFCEC-D954-421B-B318-D714086F4326}">
      <dgm:prSet/>
      <dgm:spPr/>
      <dgm:t>
        <a:bodyPr/>
        <a:lstStyle/>
        <a:p>
          <a:endParaRPr lang="en-US"/>
        </a:p>
      </dgm:t>
    </dgm:pt>
    <dgm:pt modelId="{31A8AEC2-2FA7-4027-A90C-8C101EB180F7}" type="sibTrans" cxnId="{821AFCEC-D954-421B-B318-D714086F4326}">
      <dgm:prSet/>
      <dgm:spPr/>
      <dgm:t>
        <a:bodyPr/>
        <a:lstStyle/>
        <a:p>
          <a:endParaRPr lang="en-US"/>
        </a:p>
      </dgm:t>
    </dgm:pt>
    <dgm:pt modelId="{2049698C-0F48-4150-8832-84BF892D80D3}">
      <dgm:prSet phldrT="[Text]"/>
      <dgm:spPr/>
      <dgm:t>
        <a:bodyPr/>
        <a:lstStyle/>
        <a:p>
          <a:r>
            <a:rPr lang="en-US" dirty="0" smtClean="0"/>
            <a:t>Measure genetic similarity</a:t>
          </a:r>
          <a:endParaRPr lang="en-US" dirty="0"/>
        </a:p>
      </dgm:t>
    </dgm:pt>
    <dgm:pt modelId="{C02DD057-B771-4585-94CA-68D55D76457D}" type="parTrans" cxnId="{CFA4CF7D-26B6-4999-8B09-8EB420573382}">
      <dgm:prSet/>
      <dgm:spPr/>
      <dgm:t>
        <a:bodyPr/>
        <a:lstStyle/>
        <a:p>
          <a:endParaRPr lang="en-US"/>
        </a:p>
      </dgm:t>
    </dgm:pt>
    <dgm:pt modelId="{849BC96F-B0C4-4591-B0AA-7769C8EA4C93}" type="sibTrans" cxnId="{CFA4CF7D-26B6-4999-8B09-8EB420573382}">
      <dgm:prSet/>
      <dgm:spPr/>
      <dgm:t>
        <a:bodyPr/>
        <a:lstStyle/>
        <a:p>
          <a:endParaRPr lang="en-US"/>
        </a:p>
      </dgm:t>
    </dgm:pt>
    <dgm:pt modelId="{ECB63788-6AF3-4D46-8939-415E4AF9CCC5}">
      <dgm:prSet phldrT="[Text]"/>
      <dgm:spPr/>
      <dgm:t>
        <a:bodyPr/>
        <a:lstStyle/>
        <a:p>
          <a:r>
            <a:rPr lang="en-US" dirty="0" smtClean="0"/>
            <a:t>Measure cortical surface similarity</a:t>
          </a:r>
          <a:endParaRPr lang="en-US" dirty="0"/>
        </a:p>
      </dgm:t>
    </dgm:pt>
    <dgm:pt modelId="{894BC3B4-56CB-4547-A7AE-2E2CEE264D80}" type="parTrans" cxnId="{52A1124C-01B0-4D2D-996F-92B639108F79}">
      <dgm:prSet/>
      <dgm:spPr/>
      <dgm:t>
        <a:bodyPr/>
        <a:lstStyle/>
        <a:p>
          <a:endParaRPr lang="en-US"/>
        </a:p>
      </dgm:t>
    </dgm:pt>
    <dgm:pt modelId="{09BC336A-7DA2-470E-9778-6BC9028B74B2}" type="sibTrans" cxnId="{52A1124C-01B0-4D2D-996F-92B639108F79}">
      <dgm:prSet/>
      <dgm:spPr/>
      <dgm:t>
        <a:bodyPr/>
        <a:lstStyle/>
        <a:p>
          <a:endParaRPr lang="en-US"/>
        </a:p>
      </dgm:t>
    </dgm:pt>
    <dgm:pt modelId="{81369037-66A0-4CBB-A62F-059356FAB995}">
      <dgm:prSet phldrT="[Text]"/>
      <dgm:spPr/>
      <dgm:t>
        <a:bodyPr/>
        <a:lstStyle/>
        <a:p>
          <a:r>
            <a:rPr lang="en-US" dirty="0" smtClean="0"/>
            <a:t>Measure similarity regarding these covariant </a:t>
          </a:r>
          <a:endParaRPr lang="en-US" dirty="0"/>
        </a:p>
      </dgm:t>
    </dgm:pt>
    <dgm:pt modelId="{D78E447F-ECD4-426F-881A-857DB5943518}" type="parTrans" cxnId="{6BBD8DBA-4A09-45A3-9D25-1E3C4C455CEF}">
      <dgm:prSet/>
      <dgm:spPr/>
      <dgm:t>
        <a:bodyPr/>
        <a:lstStyle/>
        <a:p>
          <a:endParaRPr lang="en-US"/>
        </a:p>
      </dgm:t>
    </dgm:pt>
    <dgm:pt modelId="{0713F81A-CC47-4B85-BBC7-EAA26A50C505}" type="sibTrans" cxnId="{6BBD8DBA-4A09-45A3-9D25-1E3C4C455CEF}">
      <dgm:prSet/>
      <dgm:spPr/>
      <dgm:t>
        <a:bodyPr/>
        <a:lstStyle/>
        <a:p>
          <a:endParaRPr lang="en-US"/>
        </a:p>
      </dgm:t>
    </dgm:pt>
    <dgm:pt modelId="{47D6CE6F-8A07-49F6-A21B-2224C2D55662}" type="pres">
      <dgm:prSet presAssocID="{7EB0D075-68C8-4A18-9B28-F6961272F8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4BE1FD-7610-41BD-8B89-C3FABDD76BCC}" type="pres">
      <dgm:prSet presAssocID="{FD5C340B-9288-450B-80B8-11860DACFE4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686EF-2585-465C-9A6C-C484B8EB09C1}" type="pres">
      <dgm:prSet presAssocID="{FD5C340B-9288-450B-80B8-11860DACFE4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BB7BE-5115-40EE-82AE-5835FE53E666}" type="pres">
      <dgm:prSet presAssocID="{66DAA7C8-C095-44C3-BE56-E23C4104D5D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E594CF-1037-4DAE-867B-19D8556B5580}" type="pres">
      <dgm:prSet presAssocID="{66DAA7C8-C095-44C3-BE56-E23C4104D5D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A6F653-3C2D-44D4-B92B-F0EDDF1100C6}" type="pres">
      <dgm:prSet presAssocID="{F518591A-753E-4431-9007-F54D0EFAE86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595616-A6B9-41B5-BB2D-C82ADC4D71D9}" type="pres">
      <dgm:prSet presAssocID="{F518591A-753E-4431-9007-F54D0EFAE86A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990D29-8E10-428E-A83F-CB08AB4F4DE8}" type="presOf" srcId="{59025061-D521-46A9-8FF8-7AC3F64ABC61}" destId="{831686EF-2585-465C-9A6C-C484B8EB09C1}" srcOrd="0" destOrd="1" presId="urn:microsoft.com/office/officeart/2005/8/layout/vList2"/>
    <dgm:cxn modelId="{46EE7711-17F7-4C82-B832-6B582E9F62A2}" srcId="{7EB0D075-68C8-4A18-9B28-F6961272F83F}" destId="{F518591A-753E-4431-9007-F54D0EFAE86A}" srcOrd="2" destOrd="0" parTransId="{C3F66376-A862-4F35-B357-FE64AD8D0626}" sibTransId="{F70D6DCA-EC96-4784-866D-9AC44AF82137}"/>
    <dgm:cxn modelId="{C470A13F-1418-4437-B361-378200374441}" srcId="{F518591A-753E-4431-9007-F54D0EFAE86A}" destId="{9C943B26-4E90-4435-88F2-4011ABE433C0}" srcOrd="0" destOrd="0" parTransId="{4379A00F-844D-48AC-A185-6C6E1D860810}" sibTransId="{614A9AF7-9BE0-4D78-B463-A22B09A083B3}"/>
    <dgm:cxn modelId="{35B9817D-E52D-451C-BEEE-9D1BCE6E7A84}" type="presOf" srcId="{81369037-66A0-4CBB-A62F-059356FAB995}" destId="{AF595616-A6B9-41B5-BB2D-C82ADC4D71D9}" srcOrd="0" destOrd="2" presId="urn:microsoft.com/office/officeart/2005/8/layout/vList2"/>
    <dgm:cxn modelId="{03004184-4949-42A9-A419-94ADBE7E9F1F}" srcId="{7EB0D075-68C8-4A18-9B28-F6961272F83F}" destId="{66DAA7C8-C095-44C3-BE56-E23C4104D5D0}" srcOrd="1" destOrd="0" parTransId="{F36CE87C-1199-4A32-BB1D-5721FEDF28DE}" sibTransId="{E27A8E5C-E44E-4980-858C-2BCE3F9BC18D}"/>
    <dgm:cxn modelId="{10D42A4C-65BF-4DD4-A961-449F22380283}" type="presOf" srcId="{01004B98-ED73-48DF-9BEB-96CDC81931B8}" destId="{23E594CF-1037-4DAE-867B-19D8556B5580}" srcOrd="0" destOrd="1" presId="urn:microsoft.com/office/officeart/2005/8/layout/vList2"/>
    <dgm:cxn modelId="{821AFCEC-D954-421B-B318-D714086F4326}" srcId="{F518591A-753E-4431-9007-F54D0EFAE86A}" destId="{EFECFF6B-DFEA-4517-8065-808221259B5D}" srcOrd="1" destOrd="0" parTransId="{66E403BB-F623-424F-82A8-98911587BD18}" sibTransId="{31A8AEC2-2FA7-4027-A90C-8C101EB180F7}"/>
    <dgm:cxn modelId="{410EE06A-E668-4347-8155-574FEBB074D2}" srcId="{FD5C340B-9288-450B-80B8-11860DACFE4F}" destId="{59025061-D521-46A9-8FF8-7AC3F64ABC61}" srcOrd="1" destOrd="0" parTransId="{DE069560-0167-4BC4-A5D5-7DF5DB961302}" sibTransId="{8B3B8EF4-B9B2-445D-B47C-7F0058BBD47E}"/>
    <dgm:cxn modelId="{B8216921-CE77-4888-BD78-30ACD4C0B7FE}" type="presOf" srcId="{F518591A-753E-4431-9007-F54D0EFAE86A}" destId="{B6A6F653-3C2D-44D4-B92B-F0EDDF1100C6}" srcOrd="0" destOrd="0" presId="urn:microsoft.com/office/officeart/2005/8/layout/vList2"/>
    <dgm:cxn modelId="{68CCA00D-84EF-4B65-824B-99F57DA5E00E}" type="presOf" srcId="{D7EAC174-7FE2-4F52-ACE9-AA242A12CC09}" destId="{831686EF-2585-465C-9A6C-C484B8EB09C1}" srcOrd="0" destOrd="0" presId="urn:microsoft.com/office/officeart/2005/8/layout/vList2"/>
    <dgm:cxn modelId="{A601FA8B-4951-4CEC-870B-A641B8D49CE3}" type="presOf" srcId="{9C943B26-4E90-4435-88F2-4011ABE433C0}" destId="{AF595616-A6B9-41B5-BB2D-C82ADC4D71D9}" srcOrd="0" destOrd="0" presId="urn:microsoft.com/office/officeart/2005/8/layout/vList2"/>
    <dgm:cxn modelId="{459F48FD-C5A6-49CC-8C52-6C7EF5692AFA}" srcId="{66DAA7C8-C095-44C3-BE56-E23C4104D5D0}" destId="{52186541-11EA-4EC4-A61D-21F4C82E0425}" srcOrd="0" destOrd="0" parTransId="{324480E1-3386-45A5-BD7D-600B2150FD6E}" sibTransId="{9C1F031C-530F-4A3E-8966-15422E4E1360}"/>
    <dgm:cxn modelId="{C2F928A7-8A34-49F1-9079-2BDEB6DD3733}" type="presOf" srcId="{7EB0D075-68C8-4A18-9B28-F6961272F83F}" destId="{47D6CE6F-8A07-49F6-A21B-2224C2D55662}" srcOrd="0" destOrd="0" presId="urn:microsoft.com/office/officeart/2005/8/layout/vList2"/>
    <dgm:cxn modelId="{DFBCEE2F-7949-4A5D-A5FA-A71798B74BF9}" type="presOf" srcId="{2049698C-0F48-4150-8832-84BF892D80D3}" destId="{831686EF-2585-465C-9A6C-C484B8EB09C1}" srcOrd="0" destOrd="2" presId="urn:microsoft.com/office/officeart/2005/8/layout/vList2"/>
    <dgm:cxn modelId="{52A1124C-01B0-4D2D-996F-92B639108F79}" srcId="{66DAA7C8-C095-44C3-BE56-E23C4104D5D0}" destId="{ECB63788-6AF3-4D46-8939-415E4AF9CCC5}" srcOrd="2" destOrd="0" parTransId="{894BC3B4-56CB-4547-A7AE-2E2CEE264D80}" sibTransId="{09BC336A-7DA2-470E-9778-6BC9028B74B2}"/>
    <dgm:cxn modelId="{0E574F57-A7A4-46B4-95FA-0F594F2DFBD0}" srcId="{FD5C340B-9288-450B-80B8-11860DACFE4F}" destId="{D7EAC174-7FE2-4F52-ACE9-AA242A12CC09}" srcOrd="0" destOrd="0" parTransId="{53CFD674-53CF-47A0-979F-CFE1F89EE19D}" sibTransId="{B571567E-D146-4C91-BC9E-C296400CF50E}"/>
    <dgm:cxn modelId="{CFA4CF7D-26B6-4999-8B09-8EB420573382}" srcId="{FD5C340B-9288-450B-80B8-11860DACFE4F}" destId="{2049698C-0F48-4150-8832-84BF892D80D3}" srcOrd="2" destOrd="0" parTransId="{C02DD057-B771-4585-94CA-68D55D76457D}" sibTransId="{849BC96F-B0C4-4591-B0AA-7769C8EA4C93}"/>
    <dgm:cxn modelId="{6BBD8DBA-4A09-45A3-9D25-1E3C4C455CEF}" srcId="{F518591A-753E-4431-9007-F54D0EFAE86A}" destId="{81369037-66A0-4CBB-A62F-059356FAB995}" srcOrd="2" destOrd="0" parTransId="{D78E447F-ECD4-426F-881A-857DB5943518}" sibTransId="{0713F81A-CC47-4B85-BBC7-EAA26A50C505}"/>
    <dgm:cxn modelId="{6B7DEA75-10EC-40D4-A369-930BD8C87C87}" srcId="{7EB0D075-68C8-4A18-9B28-F6961272F83F}" destId="{FD5C340B-9288-450B-80B8-11860DACFE4F}" srcOrd="0" destOrd="0" parTransId="{021A0FAD-3E9C-40BB-A47C-5A10A477009C}" sibTransId="{E78DF7AC-02DF-4E24-A421-07515E2B0F96}"/>
    <dgm:cxn modelId="{62DA5D47-759E-419E-A4CD-160EB8E99221}" type="presOf" srcId="{66DAA7C8-C095-44C3-BE56-E23C4104D5D0}" destId="{EBEBB7BE-5115-40EE-82AE-5835FE53E666}" srcOrd="0" destOrd="0" presId="urn:microsoft.com/office/officeart/2005/8/layout/vList2"/>
    <dgm:cxn modelId="{5AC33A87-CA21-47B3-8170-B43AE8850FBC}" srcId="{66DAA7C8-C095-44C3-BE56-E23C4104D5D0}" destId="{01004B98-ED73-48DF-9BEB-96CDC81931B8}" srcOrd="1" destOrd="0" parTransId="{38852F81-3633-4CDB-9DFA-16AD7B74C370}" sibTransId="{7AE84BAF-46FA-4CE5-AEE9-061EA23B09EC}"/>
    <dgm:cxn modelId="{A6B808AC-92A0-476B-B9BB-4EBCDB4FD42D}" type="presOf" srcId="{EFECFF6B-DFEA-4517-8065-808221259B5D}" destId="{AF595616-A6B9-41B5-BB2D-C82ADC4D71D9}" srcOrd="0" destOrd="1" presId="urn:microsoft.com/office/officeart/2005/8/layout/vList2"/>
    <dgm:cxn modelId="{9D0EA1AD-9B61-4198-9AB5-F95DEB6E245D}" type="presOf" srcId="{FD5C340B-9288-450B-80B8-11860DACFE4F}" destId="{7D4BE1FD-7610-41BD-8B89-C3FABDD76BCC}" srcOrd="0" destOrd="0" presId="urn:microsoft.com/office/officeart/2005/8/layout/vList2"/>
    <dgm:cxn modelId="{98DA04A6-5DCF-4B5E-ACF4-4928CB53F2BA}" type="presOf" srcId="{52186541-11EA-4EC4-A61D-21F4C82E0425}" destId="{23E594CF-1037-4DAE-867B-19D8556B5580}" srcOrd="0" destOrd="0" presId="urn:microsoft.com/office/officeart/2005/8/layout/vList2"/>
    <dgm:cxn modelId="{CEFA36BC-D429-4289-A43B-2FD88F1C2E4F}" type="presOf" srcId="{ECB63788-6AF3-4D46-8939-415E4AF9CCC5}" destId="{23E594CF-1037-4DAE-867B-19D8556B5580}" srcOrd="0" destOrd="2" presId="urn:microsoft.com/office/officeart/2005/8/layout/vList2"/>
    <dgm:cxn modelId="{E4B9A639-13AA-43B5-A202-B477CC5F06C9}" type="presParOf" srcId="{47D6CE6F-8A07-49F6-A21B-2224C2D55662}" destId="{7D4BE1FD-7610-41BD-8B89-C3FABDD76BCC}" srcOrd="0" destOrd="0" presId="urn:microsoft.com/office/officeart/2005/8/layout/vList2"/>
    <dgm:cxn modelId="{3D6146DC-9CBC-4663-BCC2-73B780D94929}" type="presParOf" srcId="{47D6CE6F-8A07-49F6-A21B-2224C2D55662}" destId="{831686EF-2585-465C-9A6C-C484B8EB09C1}" srcOrd="1" destOrd="0" presId="urn:microsoft.com/office/officeart/2005/8/layout/vList2"/>
    <dgm:cxn modelId="{CF9C6DB8-C596-4C5F-A98F-6040E3C92F0A}" type="presParOf" srcId="{47D6CE6F-8A07-49F6-A21B-2224C2D55662}" destId="{EBEBB7BE-5115-40EE-82AE-5835FE53E666}" srcOrd="2" destOrd="0" presId="urn:microsoft.com/office/officeart/2005/8/layout/vList2"/>
    <dgm:cxn modelId="{32A1BC3B-C89B-4B10-A94A-36CA1AC8F4D8}" type="presParOf" srcId="{47D6CE6F-8A07-49F6-A21B-2224C2D55662}" destId="{23E594CF-1037-4DAE-867B-19D8556B5580}" srcOrd="3" destOrd="0" presId="urn:microsoft.com/office/officeart/2005/8/layout/vList2"/>
    <dgm:cxn modelId="{7E46C4BA-4606-4201-ADAA-8DC9E72F7B65}" type="presParOf" srcId="{47D6CE6F-8A07-49F6-A21B-2224C2D55662}" destId="{B6A6F653-3C2D-44D4-B92B-F0EDDF1100C6}" srcOrd="4" destOrd="0" presId="urn:microsoft.com/office/officeart/2005/8/layout/vList2"/>
    <dgm:cxn modelId="{B3178195-2D57-49A9-BAD2-38AFF828758A}" type="presParOf" srcId="{47D6CE6F-8A07-49F6-A21B-2224C2D55662}" destId="{AF595616-A6B9-41B5-BB2D-C82ADC4D71D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E4CEB-DA4F-49A8-BCBE-5009C51E8303}">
      <dsp:nvSpPr>
        <dsp:cNvPr id="0" name=""/>
        <dsp:cNvSpPr/>
      </dsp:nvSpPr>
      <dsp:spPr>
        <a:xfrm>
          <a:off x="2650" y="362784"/>
          <a:ext cx="3916254" cy="2698299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EDC3B-0972-41E1-8427-DFE93612CA1B}">
      <dsp:nvSpPr>
        <dsp:cNvPr id="0" name=""/>
        <dsp:cNvSpPr/>
      </dsp:nvSpPr>
      <dsp:spPr>
        <a:xfrm>
          <a:off x="2650" y="3061084"/>
          <a:ext cx="3916254" cy="1452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Genetic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Next Generation Sequencing (NGS)</a:t>
          </a:r>
          <a:endParaRPr lang="en-US" sz="2400" kern="1200" dirty="0"/>
        </a:p>
      </dsp:txBody>
      <dsp:txXfrm>
        <a:off x="2650" y="3061084"/>
        <a:ext cx="3916254" cy="1452930"/>
      </dsp:txXfrm>
    </dsp:sp>
    <dsp:sp modelId="{FCFEC947-0537-4D15-A2B7-22347826FBA3}">
      <dsp:nvSpPr>
        <dsp:cNvPr id="0" name=""/>
        <dsp:cNvSpPr/>
      </dsp:nvSpPr>
      <dsp:spPr>
        <a:xfrm>
          <a:off x="4310695" y="362784"/>
          <a:ext cx="3916254" cy="269829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3F518-BDD5-41FE-A93D-7DCDC3F89F74}">
      <dsp:nvSpPr>
        <dsp:cNvPr id="0" name=""/>
        <dsp:cNvSpPr/>
      </dsp:nvSpPr>
      <dsp:spPr>
        <a:xfrm>
          <a:off x="4310695" y="3061084"/>
          <a:ext cx="3916254" cy="1452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Neurologic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Magnetic Resonance Image (MRI)</a:t>
          </a:r>
          <a:endParaRPr lang="en-US" sz="2400" kern="1200" dirty="0"/>
        </a:p>
      </dsp:txBody>
      <dsp:txXfrm>
        <a:off x="4310695" y="3061084"/>
        <a:ext cx="3916254" cy="145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D6597-735E-43A7-8507-9410C3F87422}">
      <dsp:nvSpPr>
        <dsp:cNvPr id="0" name=""/>
        <dsp:cNvSpPr/>
      </dsp:nvSpPr>
      <dsp:spPr>
        <a:xfrm>
          <a:off x="0" y="0"/>
          <a:ext cx="8229600" cy="14143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Boundary search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Voxel </a:t>
          </a:r>
          <a:r>
            <a:rPr lang="en-US" sz="1800" kern="1200" dirty="0" smtClean="0"/>
            <a:t>intensity guided WM and GM boundary search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1787356" y="0"/>
        <a:ext cx="6442243" cy="1414363"/>
      </dsp:txXfrm>
    </dsp:sp>
    <dsp:sp modelId="{50DE4194-6C0F-49C1-B7FD-09CD04C07D88}">
      <dsp:nvSpPr>
        <dsp:cNvPr id="0" name=""/>
        <dsp:cNvSpPr/>
      </dsp:nvSpPr>
      <dsp:spPr>
        <a:xfrm>
          <a:off x="141436" y="141436"/>
          <a:ext cx="1645920" cy="11314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803D1-BB55-45F5-9A1A-9815F2DC6E8C}">
      <dsp:nvSpPr>
        <dsp:cNvPr id="0" name=""/>
        <dsp:cNvSpPr/>
      </dsp:nvSpPr>
      <dsp:spPr>
        <a:xfrm>
          <a:off x="0" y="1555799"/>
          <a:ext cx="8229600" cy="14143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Tessellation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Triangulate </a:t>
          </a:r>
          <a:r>
            <a:rPr lang="en-US" sz="1800" kern="1200" smtClean="0"/>
            <a:t>boundary voxels </a:t>
          </a:r>
          <a:r>
            <a:rPr lang="en-US" sz="1800" kern="1200" dirty="0" smtClean="0">
              <a:sym typeface="Wingdings" pitchFamily="2" charset="2"/>
            </a:rPr>
            <a:t> 3D Surface Vertices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Smoot 3D surface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Collect Data 1</a:t>
          </a:r>
          <a:endParaRPr lang="en-US" sz="1800" kern="1200" dirty="0"/>
        </a:p>
      </dsp:txBody>
      <dsp:txXfrm>
        <a:off x="1787356" y="1555799"/>
        <a:ext cx="6442243" cy="1414363"/>
      </dsp:txXfrm>
    </dsp:sp>
    <dsp:sp modelId="{E7E1BE77-D5E1-46D8-85E0-F1D3E488261D}">
      <dsp:nvSpPr>
        <dsp:cNvPr id="0" name=""/>
        <dsp:cNvSpPr/>
      </dsp:nvSpPr>
      <dsp:spPr>
        <a:xfrm>
          <a:off x="141436" y="1697236"/>
          <a:ext cx="1645920" cy="11314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940F2-D253-4C19-BA8A-4C264F4BF025}">
      <dsp:nvSpPr>
        <dsp:cNvPr id="0" name=""/>
        <dsp:cNvSpPr/>
      </dsp:nvSpPr>
      <dsp:spPr>
        <a:xfrm>
          <a:off x="0" y="3111599"/>
          <a:ext cx="8229600" cy="14143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Registration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Unify vertex </a:t>
          </a:r>
          <a:r>
            <a:rPr lang="en-US" sz="1800" kern="1200" dirty="0" smtClean="0"/>
            <a:t>count and sequence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Collect Data 2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3D to 2D space</a:t>
          </a:r>
          <a:endParaRPr lang="en-US" sz="1800" kern="1200" dirty="0"/>
        </a:p>
      </dsp:txBody>
      <dsp:txXfrm>
        <a:off x="1787356" y="3111599"/>
        <a:ext cx="6442243" cy="1414363"/>
      </dsp:txXfrm>
    </dsp:sp>
    <dsp:sp modelId="{A7BC715B-811C-470E-BA0C-832868393766}">
      <dsp:nvSpPr>
        <dsp:cNvPr id="0" name=""/>
        <dsp:cNvSpPr/>
      </dsp:nvSpPr>
      <dsp:spPr>
        <a:xfrm>
          <a:off x="141436" y="3253035"/>
          <a:ext cx="1645920" cy="11314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004DB-E7E5-44FE-842A-84BFD0145678}" type="datetimeFigureOut">
              <a:rPr lang="en-US" smtClean="0"/>
              <a:t>7/7/2015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84146-A537-44F4-9F94-C3E0CDAC7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1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Up:</a:t>
            </a:r>
            <a:r>
              <a:rPr lang="en-US" baseline="0" dirty="0" smtClean="0"/>
              <a:t> concept view</a:t>
            </a:r>
          </a:p>
          <a:p>
            <a:r>
              <a:rPr lang="en-US" baseline="0" dirty="0" smtClean="0"/>
              <a:t>Lower: data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66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Genetic information: </a:t>
            </a:r>
            <a:br>
              <a:rPr lang="en-US" dirty="0" smtClean="0"/>
            </a:br>
            <a:r>
              <a:rPr lang="en-US" baseline="0" dirty="0" smtClean="0"/>
              <a:t>    Sampling machinery </a:t>
            </a:r>
            <a:r>
              <a:rPr lang="en-US" dirty="0" smtClean="0"/>
              <a:t>- DNA sequencing equipment: Ilumina</a:t>
            </a:r>
          </a:p>
          <a:p>
            <a:r>
              <a:rPr lang="en-US" baseline="0" dirty="0" smtClean="0"/>
              <a:t>    raw information – nucleotide sequence</a:t>
            </a:r>
          </a:p>
          <a:p>
            <a:r>
              <a:rPr lang="en-US" baseline="0" dirty="0" smtClean="0"/>
              <a:t>    analytical ready data – variable nucleotide among the study population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Neurologic: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MRI: </a:t>
            </a:r>
            <a:r>
              <a:rPr lang="en-US" dirty="0" smtClean="0"/>
              <a:t>Magnetic Resonance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EGG: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format – brain structure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0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White matter: brightest</a:t>
            </a:r>
          </a:p>
          <a:p>
            <a:r>
              <a:rPr lang="en-US" dirty="0" smtClean="0"/>
              <a:t>Gray matter: less bright</a:t>
            </a:r>
          </a:p>
          <a:p>
            <a:r>
              <a:rPr lang="en-US" dirty="0" smtClean="0"/>
              <a:t>Skull and CSF: darker</a:t>
            </a:r>
          </a:p>
          <a:p>
            <a:r>
              <a:rPr lang="en-US" dirty="0" smtClean="0"/>
              <a:t>Empty space: pitch black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82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</a:t>
            </a:r>
            <a:r>
              <a:rPr lang="en-US" baseline="0" dirty="0" smtClean="0"/>
              <a:t> mention the partially overlapping histogram of GM and WM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8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90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Manual</a:t>
            </a:r>
            <a:r>
              <a:rPr lang="en-US" baseline="0" dirty="0" smtClean="0"/>
              <a:t> editing is still required </a:t>
            </a:r>
            <a:r>
              <a:rPr lang="en-US" baseline="0" smtClean="0"/>
              <a:t>to fix </a:t>
            </a:r>
            <a:r>
              <a:rPr lang="en-US" baseline="0" dirty="0" smtClean="0"/>
              <a:t>topological defects and errors due to </a:t>
            </a:r>
            <a:r>
              <a:rPr lang="en-US" baseline="0" smtClean="0"/>
              <a:t>ambiguous vertex </a:t>
            </a:r>
            <a:r>
              <a:rPr lang="en-US" baseline="0" dirty="0" smtClean="0"/>
              <a:t>intensity in some regions.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00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real application the </a:t>
            </a:r>
            <a:r>
              <a:rPr lang="en-US" smtClean="0"/>
              <a:t>original voxel</a:t>
            </a:r>
            <a:r>
              <a:rPr lang="en-US" baseline="0" smtClean="0"/>
              <a:t> </a:t>
            </a:r>
            <a:r>
              <a:rPr lang="en-US" baseline="0" dirty="0" smtClean="0"/>
              <a:t>is much smaller, usually in the size of 1mm to 1.3 mm depending on the MRI slice interval</a:t>
            </a:r>
          </a:p>
          <a:p>
            <a:r>
              <a:rPr lang="en-US" baseline="0" dirty="0" smtClean="0"/>
              <a:t>The </a:t>
            </a:r>
            <a:r>
              <a:rPr lang="en-US" baseline="0" smtClean="0"/>
              <a:t>pre-tessellation voxel </a:t>
            </a:r>
            <a:r>
              <a:rPr lang="en-US" baseline="0" dirty="0" smtClean="0"/>
              <a:t>will be even smaller than MRI standard because of super sampling which provide more vertices for later procedures to tweak on find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00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83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see the triangulated 3D mesh</a:t>
            </a:r>
          </a:p>
          <a:p>
            <a:r>
              <a:rPr lang="en-US" dirty="0" smtClean="0"/>
              <a:t>Also</a:t>
            </a:r>
            <a:r>
              <a:rPr lang="en-US" baseline="0" dirty="0" smtClean="0"/>
              <a:t> a topological defect is spotted, meaning that some manual checking and correction is still required.</a:t>
            </a:r>
          </a:p>
          <a:p>
            <a:r>
              <a:rPr lang="en-US" baseline="0" dirty="0" smtClean="0"/>
              <a:t>For my current project though, I’ll leave it as it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18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Graphics</a:t>
            </a:r>
            <a:r>
              <a:rPr lang="en-US" baseline="0" dirty="0" smtClean="0"/>
              <a:t> are to be added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19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Every </a:t>
            </a:r>
            <a:r>
              <a:rPr lang="en-US" dirty="0" err="1" smtClean="0"/>
              <a:t>gyru</a:t>
            </a:r>
            <a:r>
              <a:rPr lang="en-US" baseline="0" dirty="0" smtClean="0"/>
              <a:t> and sulcus in a human brain is named, we wish to compare the same </a:t>
            </a:r>
            <a:r>
              <a:rPr lang="en-US" baseline="0" dirty="0" err="1" smtClean="0"/>
              <a:t>gyru</a:t>
            </a:r>
            <a:r>
              <a:rPr lang="en-US" baseline="0" dirty="0" smtClean="0"/>
              <a:t> across subjects.</a:t>
            </a:r>
            <a:endParaRPr lang="en-US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1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now on I’ll focus on NGS data and structure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7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need uniformed</a:t>
            </a:r>
            <a:r>
              <a:rPr lang="en-US" baseline="0" dirty="0" smtClean="0"/>
              <a:t> number of vertices in an structure/region of interests?</a:t>
            </a:r>
          </a:p>
          <a:p>
            <a:r>
              <a:rPr lang="en-US" baseline="0" dirty="0" smtClean="0"/>
              <a:t>    To set up </a:t>
            </a:r>
            <a:r>
              <a:rPr lang="en-US" baseline="0" smtClean="0"/>
              <a:t>design matrix</a:t>
            </a:r>
            <a:endParaRPr lang="en-US" baseline="0" dirty="0" smtClean="0"/>
          </a:p>
          <a:p>
            <a:r>
              <a:rPr lang="en-US" baseline="0" dirty="0" smtClean="0"/>
              <a:t>We the geodesic metrics matters?</a:t>
            </a:r>
          </a:p>
          <a:p>
            <a:r>
              <a:rPr lang="en-US" baseline="0" dirty="0" smtClean="0"/>
              <a:t>    To unanimously assign subscript to vertices – that is, the covariate in the </a:t>
            </a:r>
            <a:r>
              <a:rPr lang="en-US" baseline="0" smtClean="0"/>
              <a:t>design matrix </a:t>
            </a:r>
            <a:r>
              <a:rPr lang="en-US" baseline="0" dirty="0" smtClean="0"/>
              <a:t>can be ordered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67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reference brain is created</a:t>
            </a:r>
            <a:r>
              <a:rPr lang="en-US" baseline="0" dirty="0" smtClean="0"/>
              <a:t> by averaging 39 healthy volunteers’ brain model manually constructed from MRI </a:t>
            </a:r>
            <a:r>
              <a:rPr lang="en-US" baseline="0" smtClean="0"/>
              <a:t>by experts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40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green-red</a:t>
            </a:r>
            <a:r>
              <a:rPr lang="en-US" baseline="0" dirty="0" smtClean="0"/>
              <a:t> overlay encodes </a:t>
            </a:r>
            <a:r>
              <a:rPr lang="en-US" baseline="0" smtClean="0"/>
              <a:t>surface convexity </a:t>
            </a:r>
            <a:r>
              <a:rPr lang="en-US" baseline="0" dirty="0" smtClean="0"/>
              <a:t>measured </a:t>
            </a:r>
            <a:r>
              <a:rPr lang="en-US" baseline="0" smtClean="0"/>
              <a:t>by vertex </a:t>
            </a:r>
            <a:r>
              <a:rPr lang="en-US" baseline="0" dirty="0" smtClean="0"/>
              <a:t>travel distance.</a:t>
            </a:r>
          </a:p>
          <a:p>
            <a:r>
              <a:rPr lang="en-US" baseline="0" dirty="0" smtClean="0"/>
              <a:t>Green denotes </a:t>
            </a:r>
            <a:r>
              <a:rPr lang="en-US" baseline="0" dirty="0" err="1" smtClean="0"/>
              <a:t>gyru</a:t>
            </a:r>
            <a:r>
              <a:rPr lang="en-US" baseline="0" dirty="0" smtClean="0"/>
              <a:t>, the vertices in which do not move much during inflation</a:t>
            </a:r>
          </a:p>
          <a:p>
            <a:r>
              <a:rPr lang="en-US" baseline="0" dirty="0" smtClean="0"/>
              <a:t>Red denote sulcus, where the vertices have to travel long distance to reach the inflated surface</a:t>
            </a:r>
          </a:p>
          <a:p>
            <a:r>
              <a:rPr lang="en-US" baseline="0" dirty="0" smtClean="0"/>
              <a:t>Actually, </a:t>
            </a:r>
            <a:r>
              <a:rPr lang="en-US" baseline="0" smtClean="0"/>
              <a:t>the convexity </a:t>
            </a:r>
            <a:r>
              <a:rPr lang="en-US" baseline="0" dirty="0" smtClean="0"/>
              <a:t>is calculated on the fly during inflation process, here we cheat to demonstrate the correspondence between pre and post inflation surfaces.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32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green-red</a:t>
            </a:r>
            <a:r>
              <a:rPr lang="en-US" baseline="0" dirty="0" smtClean="0"/>
              <a:t> overlay encodes </a:t>
            </a:r>
            <a:r>
              <a:rPr lang="en-US" baseline="0" smtClean="0"/>
              <a:t>surface convexity </a:t>
            </a:r>
            <a:r>
              <a:rPr lang="en-US" baseline="0" dirty="0" smtClean="0"/>
              <a:t>measured </a:t>
            </a:r>
            <a:r>
              <a:rPr lang="en-US" baseline="0" smtClean="0"/>
              <a:t>by vertex </a:t>
            </a:r>
            <a:r>
              <a:rPr lang="en-US" baseline="0" dirty="0" smtClean="0"/>
              <a:t>travel distance.</a:t>
            </a:r>
          </a:p>
          <a:p>
            <a:r>
              <a:rPr lang="en-US" baseline="0" dirty="0" smtClean="0"/>
              <a:t>Green denotes </a:t>
            </a:r>
            <a:r>
              <a:rPr lang="en-US" baseline="0" dirty="0" err="1" smtClean="0"/>
              <a:t>gyru</a:t>
            </a:r>
            <a:r>
              <a:rPr lang="en-US" baseline="0" dirty="0" smtClean="0"/>
              <a:t>, the vertices in which do not move much during inflation</a:t>
            </a:r>
          </a:p>
          <a:p>
            <a:r>
              <a:rPr lang="en-US" baseline="0" dirty="0" smtClean="0"/>
              <a:t>Red denote sulcus, where the vertices have to travel long distance to reach the inflated surface</a:t>
            </a:r>
          </a:p>
          <a:p>
            <a:r>
              <a:rPr lang="en-US" baseline="0" dirty="0" smtClean="0"/>
              <a:t>Actually, </a:t>
            </a:r>
            <a:r>
              <a:rPr lang="en-US" baseline="0" smtClean="0"/>
              <a:t>the convexity </a:t>
            </a:r>
            <a:r>
              <a:rPr lang="en-US" baseline="0" dirty="0" smtClean="0"/>
              <a:t>is calculated on the fly during inflation process, here we cheat to demonstrate the correspondence between pre and post inflation surfaces.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32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freesurfer</a:t>
            </a:r>
            <a:r>
              <a:rPr lang="en-US" baseline="0" dirty="0" smtClean="0"/>
              <a:t> wiki:</a:t>
            </a:r>
          </a:p>
          <a:p>
            <a:r>
              <a:rPr lang="en-US" baseline="0" dirty="0" smtClean="0"/>
              <a:t>    </a:t>
            </a:r>
            <a:r>
              <a:rPr lang="en-US" dirty="0" smtClean="0"/>
              <a:t>The inflation process does not add or remove any vertices, so any data associated with the white vertices (such as curvature or convexity) is still associated with the same-numbered vertices of the sphere mesh. This is the basis of displays such as the following where a per-vertex variable "convexity" of the white surface (aka '</a:t>
            </a:r>
            <a:r>
              <a:rPr lang="en-US" dirty="0" err="1" smtClean="0"/>
              <a:t>sulc</a:t>
            </a:r>
            <a:r>
              <a:rPr lang="en-US" dirty="0" smtClean="0"/>
              <a:t>') is plotted in color on the </a:t>
            </a:r>
            <a:r>
              <a:rPr lang="en-US" dirty="0" err="1" smtClean="0"/>
              <a:t>lh.sphere</a:t>
            </a:r>
            <a:r>
              <a:rPr lang="en-US" dirty="0" smtClean="0"/>
              <a:t> surface.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62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distorted, post registration version is not that imported.</a:t>
            </a:r>
          </a:p>
          <a:p>
            <a:r>
              <a:rPr lang="en-US" baseline="0" dirty="0" smtClean="0"/>
              <a:t>The vertex movement that align the source brain to the reference is remembered (the orange connector) so we could do the back mapping later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reference brain is created</a:t>
            </a:r>
            <a:r>
              <a:rPr lang="en-US" baseline="0" dirty="0" smtClean="0"/>
              <a:t> by averaging 39 healthy volunteers’ brain model manually constructed by experts. The reference contains a fixed number of 198, 200 vertices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32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vertices in the reference brain, I know the </a:t>
            </a:r>
            <a:r>
              <a:rPr lang="en-US" smtClean="0"/>
              <a:t>corresponding</a:t>
            </a:r>
            <a:r>
              <a:rPr lang="en-US" baseline="0" smtClean="0"/>
              <a:t> vertex </a:t>
            </a:r>
            <a:r>
              <a:rPr lang="en-US" baseline="0" dirty="0" smtClean="0"/>
              <a:t>in the registered subject brain</a:t>
            </a:r>
          </a:p>
          <a:p>
            <a:r>
              <a:rPr lang="en-US" baseline="0" dirty="0" smtClean="0"/>
              <a:t>And we also retained: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The data attached to each vertices in the original brain: thickness, area, volume, local curvature</a:t>
            </a:r>
            <a:r>
              <a:rPr lang="en-US" baseline="0" smtClean="0"/>
              <a:t>, covexity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The </a:t>
            </a:r>
            <a:r>
              <a:rPr lang="en-US" baseline="0" smtClean="0"/>
              <a:t>original XYZ </a:t>
            </a:r>
            <a:r>
              <a:rPr lang="en-US" baseline="0" dirty="0" smtClean="0"/>
              <a:t>coordinate.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00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 smtClean="0"/>
              <a:t>Inflation</a:t>
            </a:r>
          </a:p>
          <a:p>
            <a:pPr marL="228600" indent="-228600">
              <a:buAutoNum type="alphaLcParenR"/>
            </a:pPr>
            <a:r>
              <a:rPr lang="en-US" baseline="0" dirty="0" smtClean="0"/>
              <a:t>Alignment</a:t>
            </a:r>
          </a:p>
          <a:p>
            <a:pPr marL="228600" indent="-228600">
              <a:buAutoNum type="alphaLcParenR"/>
            </a:pPr>
            <a:r>
              <a:rPr lang="en-US" baseline="0" dirty="0" smtClean="0"/>
              <a:t>Back mapping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reference brain is created</a:t>
            </a:r>
            <a:r>
              <a:rPr lang="en-US" baseline="0" dirty="0" smtClean="0"/>
              <a:t> by averaging 39 healthy volunteers’ brain model manually constructed by experts. The reference contains a fixed number of 198, 200 vertices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676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90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look at the reference</a:t>
            </a:r>
            <a:r>
              <a:rPr lang="en-US" baseline="0" dirty="0" smtClean="0"/>
              <a:t> brain, every subject brain is now described by the identical set of vertices V, though the values attached to these vertices varying across N individuals.</a:t>
            </a:r>
          </a:p>
          <a:p>
            <a:r>
              <a:rPr lang="en-US" baseline="0" dirty="0" smtClean="0"/>
              <a:t>The values are namely : thickness, area, …</a:t>
            </a:r>
            <a:r>
              <a:rPr lang="en-US" baseline="0" dirty="0" err="1" smtClean="0"/>
              <a:t>ect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Genetic information: </a:t>
            </a:r>
            <a:br>
              <a:rPr lang="en-US" dirty="0" smtClean="0"/>
            </a:br>
            <a:r>
              <a:rPr lang="en-US" baseline="0" dirty="0" smtClean="0"/>
              <a:t>    Sampling machinery </a:t>
            </a:r>
            <a:r>
              <a:rPr lang="en-US" dirty="0" smtClean="0"/>
              <a:t>- DNA sequencing equipment: Ilumina</a:t>
            </a:r>
          </a:p>
          <a:p>
            <a:r>
              <a:rPr lang="en-US" baseline="0" dirty="0" smtClean="0"/>
              <a:t>    raw information – nucleotide sequence</a:t>
            </a:r>
          </a:p>
          <a:p>
            <a:r>
              <a:rPr lang="en-US" baseline="0" dirty="0" smtClean="0"/>
              <a:t>    analytical ready data – variable nucleotide among the study population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Neurologic: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MRI: </a:t>
            </a:r>
            <a:r>
              <a:rPr lang="en-US" dirty="0" smtClean="0"/>
              <a:t>Magnetic Resonance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EGG: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format – brain structure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00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Clustered test resembles burden test for rare genetic variants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1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</a:t>
            </a:r>
            <a:r>
              <a:rPr lang="en-US" baseline="0" dirty="0" smtClean="0"/>
              <a:t> the term </a:t>
            </a:r>
            <a:r>
              <a:rPr lang="en-US" dirty="0" smtClean="0"/>
              <a:t>image data</a:t>
            </a:r>
            <a:r>
              <a:rPr lang="en-US" baseline="0" dirty="0" smtClean="0"/>
              <a:t> is interchangeable with surface data </a:t>
            </a:r>
            <a:r>
              <a:rPr lang="en-US" baseline="0" smtClean="0"/>
              <a:t>and vertex </a:t>
            </a:r>
            <a:r>
              <a:rPr lang="en-US" baseline="0" dirty="0" smtClean="0"/>
              <a:t>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72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</a:t>
            </a:r>
            <a:r>
              <a:rPr lang="en-US" baseline="0" dirty="0" smtClean="0"/>
              <a:t>is the lossless encoder / decoder</a:t>
            </a:r>
            <a:r>
              <a:rPr lang="en-US" baseline="0" smtClean="0"/>
              <a:t>, examples </a:t>
            </a:r>
            <a:r>
              <a:rPr lang="en-US" baseline="0" dirty="0" smtClean="0"/>
              <a:t>are zip, </a:t>
            </a:r>
            <a:r>
              <a:rPr lang="en-US" baseline="0" dirty="0" err="1" smtClean="0"/>
              <a:t>gzip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flac</a:t>
            </a:r>
            <a:endParaRPr lang="en-US" baseline="0" dirty="0" smtClean="0"/>
          </a:p>
          <a:p>
            <a:r>
              <a:rPr lang="en-US" baseline="0" dirty="0" smtClean="0"/>
              <a:t>Bottom is lossy encoder / decoder</a:t>
            </a:r>
            <a:r>
              <a:rPr lang="en-US" baseline="0" smtClean="0"/>
              <a:t>, examples </a:t>
            </a:r>
            <a:r>
              <a:rPr lang="en-US" baseline="0" dirty="0" smtClean="0"/>
              <a:t>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09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</a:t>
            </a:r>
            <a:r>
              <a:rPr lang="en-US" baseline="0" dirty="0" smtClean="0"/>
              <a:t>is the lossless encoder / decoder</a:t>
            </a:r>
            <a:r>
              <a:rPr lang="en-US" baseline="0" smtClean="0"/>
              <a:t>, examples </a:t>
            </a:r>
            <a:r>
              <a:rPr lang="en-US" baseline="0" dirty="0" smtClean="0"/>
              <a:t>are:</a:t>
            </a:r>
          </a:p>
          <a:p>
            <a:r>
              <a:rPr lang="en-US" baseline="0" dirty="0" smtClean="0"/>
              <a:t>    *.* </a:t>
            </a:r>
            <a:r>
              <a:rPr lang="en-US" baseline="0" dirty="0" smtClean="0">
                <a:sym typeface="Wingdings" pitchFamily="2" charset="2"/>
              </a:rPr>
              <a:t></a:t>
            </a:r>
            <a:r>
              <a:rPr lang="en-US" baseline="0" dirty="0" smtClean="0"/>
              <a:t> zip, GZ</a:t>
            </a:r>
          </a:p>
          <a:p>
            <a:r>
              <a:rPr lang="en-US" baseline="0" dirty="0" smtClean="0"/>
              <a:t>    WAV/ CD </a:t>
            </a:r>
            <a:r>
              <a:rPr lang="en-US" baseline="0" dirty="0" smtClean="0">
                <a:sym typeface="Wingdings" pitchFamily="2" charset="2"/>
              </a:rPr>
              <a:t> </a:t>
            </a:r>
            <a:r>
              <a:rPr lang="en-US" baseline="0" dirty="0" smtClean="0"/>
              <a:t>FLAC</a:t>
            </a:r>
          </a:p>
          <a:p>
            <a:r>
              <a:rPr lang="en-US" baseline="0" dirty="0" smtClean="0"/>
              <a:t>    Encryption</a:t>
            </a:r>
          </a:p>
          <a:p>
            <a:r>
              <a:rPr lang="en-US" baseline="0" dirty="0" smtClean="0"/>
              <a:t>Bottom is lossy encoder / decoder</a:t>
            </a:r>
            <a:r>
              <a:rPr lang="en-US" baseline="0" smtClean="0"/>
              <a:t>, examples </a:t>
            </a:r>
            <a:r>
              <a:rPr lang="en-US" baseline="0" dirty="0" smtClean="0"/>
              <a:t>are</a:t>
            </a:r>
          </a:p>
          <a:p>
            <a:r>
              <a:rPr lang="en-US" baseline="0" dirty="0" smtClean="0"/>
              <a:t>    WAV / CD  </a:t>
            </a:r>
            <a:r>
              <a:rPr lang="en-US" baseline="0" dirty="0" smtClean="0">
                <a:sym typeface="Wingdings" pitchFamily="2" charset="2"/>
              </a:rPr>
              <a:t></a:t>
            </a:r>
            <a:r>
              <a:rPr lang="en-US" baseline="0" dirty="0" smtClean="0"/>
              <a:t> mp3</a:t>
            </a:r>
          </a:p>
          <a:p>
            <a:r>
              <a:rPr lang="en-US" baseline="0" dirty="0" smtClean="0"/>
              <a:t>    BMP </a:t>
            </a:r>
            <a:r>
              <a:rPr lang="en-US" baseline="0" dirty="0" smtClean="0">
                <a:sym typeface="Wingdings" pitchFamily="2" charset="2"/>
              </a:rPr>
              <a:t> JEPG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09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Thought about MD5 checksum, it is useless.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Encode / decode function should be continuous?</a:t>
            </a:r>
            <a:r>
              <a:rPr lang="en-US" baseline="0" dirty="0" smtClean="0"/>
              <a:t> Really necessary?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27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</a:t>
            </a:r>
            <a:r>
              <a:rPr lang="en-US" baseline="0" dirty="0" smtClean="0"/>
              <a:t> not know why this type </a:t>
            </a:r>
            <a:r>
              <a:rPr lang="en-US" baseline="0" smtClean="0"/>
              <a:t>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20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57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Connecting</a:t>
            </a:r>
            <a:r>
              <a:rPr lang="en-US" baseline="0" dirty="0" smtClean="0"/>
              <a:t> of two elements through a line means multiply</a:t>
            </a:r>
          </a:p>
          <a:p>
            <a:r>
              <a:rPr lang="en-US" baseline="0" dirty="0" smtClean="0"/>
              <a:t>Joining of multiple elements means summation</a:t>
            </a:r>
          </a:p>
          <a:p>
            <a:r>
              <a:rPr lang="en-US" baseline="0" dirty="0" smtClean="0"/>
              <a:t>‘s’ means apply sigmoid function</a:t>
            </a:r>
          </a:p>
          <a:p>
            <a:r>
              <a:rPr lang="en-US" baseline="0" dirty="0" smtClean="0"/>
              <a:t>Column bind [1] with [x] and [b] with [w] transform additive operation on b into vector product operation</a:t>
            </a:r>
          </a:p>
          <a:p>
            <a:r>
              <a:rPr lang="en-US" baseline="0" dirty="0" smtClean="0"/>
              <a:t>I hate liner algebra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35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Simplified</a:t>
            </a:r>
            <a:r>
              <a:rPr lang="en-US" baseline="0" dirty="0" smtClean="0"/>
              <a:t> notation.</a:t>
            </a:r>
            <a:endParaRPr lang="en-US" dirty="0" smtClean="0"/>
          </a:p>
          <a:p>
            <a:r>
              <a:rPr lang="en-US" dirty="0" smtClean="0"/>
              <a:t>Bar width represent input dimension</a:t>
            </a:r>
          </a:p>
          <a:p>
            <a:r>
              <a:rPr lang="en-US" dirty="0" smtClean="0"/>
              <a:t>Circle indicate element-wise operation</a:t>
            </a:r>
          </a:p>
          <a:p>
            <a:r>
              <a:rPr lang="en-US" dirty="0" smtClean="0"/>
              <a:t>Subscript denote</a:t>
            </a:r>
            <a:r>
              <a:rPr lang="en-US" baseline="0" dirty="0" smtClean="0"/>
              <a:t> vector and matrix dimension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82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Build</a:t>
            </a:r>
            <a:r>
              <a:rPr lang="en-US" b="1" baseline="0" dirty="0" smtClean="0"/>
              <a:t> a encoder mean find the best /theta.</a:t>
            </a:r>
          </a:p>
          <a:p>
            <a:r>
              <a:rPr lang="en-US" b="1" baseline="0" dirty="0" smtClean="0"/>
              <a:t>By best we mean the /theta that minimize reconstruction loses.</a:t>
            </a:r>
          </a:p>
          <a:p>
            <a:r>
              <a:rPr lang="en-US" b="1" baseline="0" dirty="0" smtClean="0"/>
              <a:t>Intuitively, a nice encoding method should have high compression ratio, and able to restore input completely.</a:t>
            </a:r>
            <a:endParaRPr lang="en-US" b="1" dirty="0" smtClean="0"/>
          </a:p>
          <a:p>
            <a:r>
              <a:rPr lang="en-US" dirty="0" smtClean="0"/>
              <a:t>How about an</a:t>
            </a:r>
            <a:r>
              <a:rPr lang="en-US" baseline="0" dirty="0" smtClean="0"/>
              <a:t> Identity mapping from x to y, and y to x’, to reach perfect “reconstruction” and 0 deviance?</a:t>
            </a:r>
          </a:p>
          <a:p>
            <a:r>
              <a:rPr lang="en-US" baseline="0" dirty="0" smtClean="0"/>
              <a:t>That is, Y= X, and X’ = Y ?</a:t>
            </a:r>
          </a:p>
          <a:p>
            <a:r>
              <a:rPr lang="en-US" baseline="0" dirty="0" smtClean="0"/>
              <a:t>It is impossible because Y has a dimension Q &lt;&lt; P, the dimension of X.</a:t>
            </a:r>
          </a:p>
          <a:p>
            <a:r>
              <a:rPr lang="en-US" dirty="0" smtClean="0"/>
              <a:t>*Might</a:t>
            </a:r>
            <a:r>
              <a:rPr lang="en-US" baseline="0" dirty="0" smtClean="0"/>
              <a:t> change the loss function since x is not binary. Gaussian distance between x and x’ may be a choice.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01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Seg</a:t>
            </a:r>
            <a:r>
              <a:rPr lang="en-US" dirty="0" smtClean="0"/>
              <a:t>: segmentation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909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**There are some current best practice of initial value settings.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01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Sorry I couldn’t demonstrate</a:t>
            </a:r>
            <a:r>
              <a:rPr lang="en-US" baseline="0" dirty="0" smtClean="0"/>
              <a:t> a quantitative measure for now.</a:t>
            </a:r>
          </a:p>
          <a:p>
            <a:r>
              <a:rPr lang="en-US" baseline="0" dirty="0" smtClean="0"/>
              <a:t>   a two layered n + n network can represent as many as O(e</a:t>
            </a:r>
            <a:r>
              <a:rPr lang="en-US" baseline="30000" dirty="0" smtClean="0"/>
              <a:t>2</a:t>
            </a:r>
            <a:r>
              <a:rPr lang="en-US" baseline="0" dirty="0" smtClean="0"/>
              <a:t>) more functions than a single layered n-network – my understanding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80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Squeeze</a:t>
            </a:r>
            <a:r>
              <a:rPr lang="en-US" baseline="0" dirty="0" smtClean="0"/>
              <a:t> them a bit to conserve space</a:t>
            </a:r>
          </a:p>
          <a:p>
            <a:r>
              <a:rPr lang="en-US" baseline="0" dirty="0" smtClean="0"/>
              <a:t>Subscript denote layer</a:t>
            </a:r>
          </a:p>
          <a:p>
            <a:r>
              <a:rPr lang="en-US" baseline="0" dirty="0" smtClean="0"/>
              <a:t>    s : sigmoid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96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</a:t>
            </a:r>
            <a:r>
              <a:rPr lang="en-US" baseline="0" dirty="0" smtClean="0"/>
              <a:t> lines denote encoding pipeline</a:t>
            </a:r>
          </a:p>
          <a:p>
            <a:r>
              <a:rPr lang="en-US" baseline="0" dirty="0" smtClean="0"/>
              <a:t>Yellow lines denote decoding (reconstruction pipeline)</a:t>
            </a:r>
          </a:p>
          <a:p>
            <a:r>
              <a:rPr lang="en-US" baseline="0" dirty="0" smtClean="0"/>
              <a:t>    x</a:t>
            </a:r>
            <a:r>
              <a:rPr lang="en-US" baseline="-25000" dirty="0" smtClean="0"/>
              <a:t>0</a:t>
            </a:r>
            <a:r>
              <a:rPr lang="en-US" baseline="0" dirty="0" smtClean="0"/>
              <a:t> is the raw input, representing ground truth</a:t>
            </a:r>
          </a:p>
          <a:p>
            <a:r>
              <a:rPr lang="en-US" baseline="0" dirty="0" smtClean="0"/>
              <a:t>    </a:t>
            </a:r>
            <a:r>
              <a:rPr lang="en-US" baseline="0" dirty="0" err="1" smtClean="0"/>
              <a:t>x</a:t>
            </a:r>
            <a:r>
              <a:rPr lang="en-US" baseline="-25000" dirty="0" err="1" smtClean="0"/>
              <a:t>r</a:t>
            </a:r>
            <a:r>
              <a:rPr lang="en-US" baseline="0" dirty="0" smtClean="0"/>
              <a:t> is the final code, with lowest dimensionality</a:t>
            </a:r>
          </a:p>
          <a:p>
            <a:r>
              <a:rPr lang="en-US" baseline="0" dirty="0" smtClean="0"/>
              <a:t>    starting from </a:t>
            </a:r>
            <a:r>
              <a:rPr lang="en-US" baseline="0" dirty="0" err="1" smtClean="0"/>
              <a:t>x</a:t>
            </a:r>
            <a:r>
              <a:rPr lang="en-US" baseline="-25000" dirty="0" err="1" smtClean="0"/>
              <a:t>r</a:t>
            </a:r>
            <a:r>
              <a:rPr lang="en-US" baseline="0" dirty="0" smtClean="0"/>
              <a:t>, though a series of decoding (reconstruction), we get x</a:t>
            </a:r>
            <a:r>
              <a:rPr lang="en-US" baseline="-25000" dirty="0" smtClean="0"/>
              <a:t>0</a:t>
            </a:r>
            <a:r>
              <a:rPr lang="en-US" baseline="0" dirty="0" smtClean="0"/>
              <a:t>’, is the final reconstruction, </a:t>
            </a:r>
          </a:p>
          <a:p>
            <a:r>
              <a:rPr lang="en-US" baseline="0" dirty="0" smtClean="0"/>
              <a:t>    supposedly closely resemble x</a:t>
            </a:r>
            <a:r>
              <a:rPr lang="en-US" baseline="-25000" dirty="0" smtClean="0"/>
              <a:t>0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    </a:t>
            </a:r>
            <a:r>
              <a:rPr lang="en-US" baseline="0" dirty="0" err="1" smtClean="0"/>
              <a:t>x</a:t>
            </a:r>
            <a:r>
              <a:rPr lang="en-US" baseline="-25000" dirty="0" err="1" smtClean="0"/>
              <a:t>r</a:t>
            </a:r>
            <a:r>
              <a:rPr lang="en-US" baseline="0" dirty="0" smtClean="0"/>
              <a:t> can be viewed as prediction of x</a:t>
            </a:r>
            <a:r>
              <a:rPr lang="en-US" baseline="-25000" dirty="0" smtClean="0"/>
              <a:t>0</a:t>
            </a:r>
            <a:r>
              <a:rPr lang="en-US" baseline="0" dirty="0" smtClean="0"/>
              <a:t> to define encoding loss.</a:t>
            </a:r>
          </a:p>
          <a:p>
            <a:r>
              <a:rPr lang="en-US" baseline="0" dirty="0" smtClean="0"/>
              <a:t>Prime denote decoding output / </a:t>
            </a:r>
            <a:r>
              <a:rPr lang="en-US" baseline="0" dirty="0" err="1" smtClean="0"/>
              <a:t>reconstrutions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957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016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x</a:t>
            </a:r>
            <a:r>
              <a:rPr lang="en-US" baseline="-25000" dirty="0" err="1" smtClean="0"/>
              <a:t>r</a:t>
            </a:r>
            <a:r>
              <a:rPr lang="en-US" baseline="0" dirty="0" smtClean="0"/>
              <a:t> can be viewed as prediction of x</a:t>
            </a:r>
            <a:r>
              <a:rPr lang="en-US" baseline="-25000" dirty="0" smtClean="0"/>
              <a:t>0</a:t>
            </a:r>
            <a:r>
              <a:rPr lang="en-US" baseline="0" dirty="0" smtClean="0"/>
              <a:t> to define encoding loss and train the SD.</a:t>
            </a:r>
          </a:p>
          <a:p>
            <a:r>
              <a:rPr lang="en-US" baseline="0" dirty="0" smtClean="0"/>
              <a:t>But tune the whole machine is risky and slow.</a:t>
            </a:r>
          </a:p>
          <a:p>
            <a:r>
              <a:rPr lang="en-US" baseline="0" dirty="0" smtClean="0"/>
              <a:t>In real practice the first layer is usually over fitted, meaning the scale of W1 and b1 is even larger then the input x0.</a:t>
            </a:r>
          </a:p>
          <a:p>
            <a:r>
              <a:rPr lang="en-US" dirty="0" smtClean="0"/>
              <a:t>Actually</a:t>
            </a:r>
            <a:r>
              <a:rPr lang="en-US" baseline="0" dirty="0" smtClean="0"/>
              <a:t> we have to reduce the learn rate alpha, otherwise the learning curve is unstable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95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real practice the first layer is usually over fitted, meaning the scale of W1 and b1 is even larger then the input x0.</a:t>
            </a:r>
          </a:p>
          <a:p>
            <a:r>
              <a:rPr lang="en-US" dirty="0" smtClean="0"/>
              <a:t>Actually</a:t>
            </a:r>
            <a:r>
              <a:rPr lang="en-US" baseline="0" dirty="0" smtClean="0"/>
              <a:t> we have to reduce the learn rate alpha, otherwise the learning curve is unstable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016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Stop wait</a:t>
            </a:r>
            <a:r>
              <a:rPr lang="en-US" baseline="0" dirty="0" smtClean="0"/>
              <a:t>ing for the final decoding x0’, unwire all upper to lower connection in decoding / reconstruction pipeline.</a:t>
            </a:r>
          </a:p>
          <a:p>
            <a:r>
              <a:rPr lang="en-US" baseline="0" dirty="0" smtClean="0"/>
              <a:t>But do keep the within layer decoding pipe.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957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sending encoded output to the layer up, first wire the compressed code back to current layer’s decoder immediately, and capture the locally reconstructed input.</a:t>
            </a:r>
          </a:p>
          <a:p>
            <a:r>
              <a:rPr lang="en-US" baseline="0" dirty="0" smtClean="0"/>
              <a:t>Adjust current layer’s parameters with cross entropy of the local input and reconstruction.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8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Genetic information: </a:t>
            </a:r>
            <a:br>
              <a:rPr lang="en-US" dirty="0" smtClean="0"/>
            </a:br>
            <a:r>
              <a:rPr lang="en-US" baseline="0" dirty="0" smtClean="0"/>
              <a:t>    Sampling machinery </a:t>
            </a:r>
            <a:r>
              <a:rPr lang="en-US" dirty="0" smtClean="0"/>
              <a:t>- DNA sequencing equipment: Ilumina</a:t>
            </a:r>
          </a:p>
          <a:p>
            <a:r>
              <a:rPr lang="en-US" baseline="0" dirty="0" smtClean="0"/>
              <a:t>    raw information – nucleotide sequence</a:t>
            </a:r>
          </a:p>
          <a:p>
            <a:r>
              <a:rPr lang="en-US" baseline="0" dirty="0" smtClean="0"/>
              <a:t>    analytical ready data – variable nucleotide among the study population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Neurologic: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MRI: </a:t>
            </a:r>
            <a:r>
              <a:rPr lang="en-US" dirty="0" smtClean="0"/>
              <a:t>Magnetic Resonance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EGG: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format – brain structure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004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 the simple</a:t>
            </a:r>
            <a:r>
              <a:rPr lang="en-US" baseline="0" dirty="0" smtClean="0"/>
              <a:t> autoencoder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142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adjusting the previous layer (1</a:t>
            </a:r>
            <a:r>
              <a:rPr lang="en-US" baseline="30000" dirty="0" smtClean="0"/>
              <a:t>st</a:t>
            </a:r>
            <a:r>
              <a:rPr lang="en-US" dirty="0" smtClean="0"/>
              <a:t>),</a:t>
            </a:r>
            <a:r>
              <a:rPr lang="en-US" baseline="0" dirty="0" smtClean="0"/>
              <a:t> unwire the local decoding (yellow) and connect the code to upper layer’s (2</a:t>
            </a:r>
            <a:r>
              <a:rPr lang="en-US" baseline="30000" dirty="0" smtClean="0"/>
              <a:t>nd</a:t>
            </a:r>
            <a:r>
              <a:rPr lang="en-US" baseline="0" dirty="0" smtClean="0"/>
              <a:t>) encoder (red line)</a:t>
            </a:r>
          </a:p>
          <a:p>
            <a:r>
              <a:rPr lang="en-US" baseline="0" dirty="0" smtClean="0"/>
              <a:t>Do the same unwiring and rewiring for layer 2</a:t>
            </a:r>
            <a:r>
              <a:rPr lang="en-US" baseline="30000" dirty="0" smtClean="0"/>
              <a:t>nd</a:t>
            </a:r>
            <a:r>
              <a:rPr lang="en-US" baseline="0" dirty="0" smtClean="0"/>
              <a:t>, then turn its parameters.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496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Now wire back all inter-layer reconstruction / decoding pipelines</a:t>
            </a:r>
          </a:p>
          <a:p>
            <a:r>
              <a:rPr lang="en-US" baseline="0" dirty="0" smtClean="0"/>
              <a:t>Fine turn the whole machine – adjust all parameters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95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At last all we need is the encoding pipeline.</a:t>
            </a:r>
          </a:p>
          <a:p>
            <a:r>
              <a:rPr lang="en-US" baseline="0" dirty="0" smtClean="0"/>
              <a:t>Just realize half of my parameters are only for the other half…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95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At last all we need is the encoding pipeline.</a:t>
            </a:r>
          </a:p>
          <a:p>
            <a:r>
              <a:rPr lang="en-US" baseline="0" dirty="0" smtClean="0"/>
              <a:t>Just realize half of my parameters are only for the other half…</a:t>
            </a:r>
          </a:p>
          <a:p>
            <a:r>
              <a:rPr lang="en-US" baseline="0" dirty="0" smtClean="0"/>
              <a:t>And all the intermediate encoding is not necessary.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957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will use this condensed reorientation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957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499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image code dimension</a:t>
            </a:r>
            <a:r>
              <a:rPr lang="en-US" baseline="0" dirty="0" smtClean="0"/>
              <a:t> is 8~16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214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not sure of h</a:t>
            </a:r>
            <a:r>
              <a:rPr lang="en-US" baseline="-25000" dirty="0" smtClean="0"/>
              <a:t>ij</a:t>
            </a:r>
            <a:r>
              <a:rPr lang="en-US" baseline="0" dirty="0" smtClean="0"/>
              <a:t> distribution.</a:t>
            </a:r>
          </a:p>
          <a:p>
            <a:r>
              <a:rPr lang="en-US" baseline="0" dirty="0" smtClean="0"/>
              <a:t>A chi-square if y is a normal.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46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Changeshuai</a:t>
            </a:r>
            <a:r>
              <a:rPr lang="en-US" baseline="0" dirty="0" smtClean="0"/>
              <a:t> did the proof</a:t>
            </a:r>
          </a:p>
          <a:p>
            <a:r>
              <a:rPr lang="en-US" baseline="0" dirty="0" smtClean="0"/>
              <a:t>And the U test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2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Genetic information: </a:t>
            </a:r>
            <a:br>
              <a:rPr lang="en-US" dirty="0" smtClean="0"/>
            </a:br>
            <a:r>
              <a:rPr lang="en-US" baseline="0" dirty="0" smtClean="0"/>
              <a:t>    Sampling machinery </a:t>
            </a:r>
            <a:r>
              <a:rPr lang="en-US" dirty="0" smtClean="0"/>
              <a:t>- DNA sequencing equipment: Ilumina</a:t>
            </a:r>
          </a:p>
          <a:p>
            <a:r>
              <a:rPr lang="en-US" baseline="0" dirty="0" smtClean="0"/>
              <a:t>    raw information – nucleotide sequence</a:t>
            </a:r>
          </a:p>
          <a:p>
            <a:r>
              <a:rPr lang="en-US" baseline="0" dirty="0" smtClean="0"/>
              <a:t>    analytical ready data – variable nucleotide among the study population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Neurologic: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MRI: </a:t>
            </a:r>
            <a:r>
              <a:rPr lang="en-US" dirty="0" smtClean="0"/>
              <a:t>Magnetic Resonance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EGG: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format – brain structure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0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90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80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ROI: region of interest</a:t>
            </a:r>
          </a:p>
          <a:p>
            <a:r>
              <a:rPr lang="en-US" dirty="0" smtClean="0"/>
              <a:t>SEG: segmentation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84146-A537-44F4-9F94-C3E0CDAC72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9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D8BD707-D9CF-40AE-B4C6-C98DA3205C09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Genetic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Jointly test the association between clinical disorder, genetic and neurologic markers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 : Align to Talairach Space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3580002" cy="2680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800" y="1676400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map </a:t>
            </a:r>
            <a:r>
              <a:rPr lang="en-US" dirty="0"/>
              <a:t>the location of brain structures independent from individual differences in the size and overall </a:t>
            </a:r>
            <a:r>
              <a:rPr lang="en-US" dirty="0" smtClean="0"/>
              <a:t>shape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38600"/>
            <a:ext cx="600075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12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 : Align to Talairach Space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48969"/>
            <a:ext cx="3352800" cy="262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98" y="1633728"/>
            <a:ext cx="4598712" cy="3090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19600"/>
            <a:ext cx="5766993" cy="216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57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PROC: Skull Striping</a:t>
            </a:r>
            <a:endParaRPr lang="en-US" dirty="0"/>
          </a:p>
        </p:txBody>
      </p:sp>
      <p:pic>
        <p:nvPicPr>
          <p:cNvPr id="5122" name="Picture 2" descr="http://atc.udg.edu/salem/margaToolbox/images/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4876800" cy="287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132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PORC: Intensity Normalization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424815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5" t="1158" r="7509" b="5993"/>
          <a:stretch/>
        </p:blipFill>
        <p:spPr bwMode="auto">
          <a:xfrm>
            <a:off x="5562600" y="3200400"/>
            <a:ext cx="3339424" cy="312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93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Image processing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923544" y="4920996"/>
            <a:ext cx="8382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32532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Voxel</a:t>
            </a:r>
            <a:endParaRPr lang="en-US" dirty="0" smtClean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Intensity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771144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Slices</a:t>
            </a:r>
            <a:endParaRPr lang="en-US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2732532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</a:t>
            </a:r>
            <a:endParaRPr lang="en-US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4789932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RECON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6" idx="0"/>
          </p:cNvCxnSpPr>
          <p:nvPr/>
        </p:nvCxnSpPr>
        <p:spPr>
          <a:xfrm flipV="1">
            <a:off x="1342644" y="4312920"/>
            <a:ext cx="0" cy="60807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9" idx="3"/>
            <a:endCxn id="10" idx="1"/>
          </p:cNvCxnSpPr>
          <p:nvPr/>
        </p:nvCxnSpPr>
        <p:spPr>
          <a:xfrm>
            <a:off x="1914144" y="3909060"/>
            <a:ext cx="818388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0"/>
            <a:endCxn id="8" idx="2"/>
          </p:cNvCxnSpPr>
          <p:nvPr/>
        </p:nvCxnSpPr>
        <p:spPr>
          <a:xfrm flipV="1">
            <a:off x="3304032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8" idx="3"/>
            <a:endCxn id="11" idx="1"/>
          </p:cNvCxnSpPr>
          <p:nvPr/>
        </p:nvCxnSpPr>
        <p:spPr>
          <a:xfrm>
            <a:off x="3875532" y="3909060"/>
            <a:ext cx="914400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89932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Surface &amp; Volume</a:t>
            </a:r>
          </a:p>
        </p:txBody>
      </p:sp>
      <p:cxnSp>
        <p:nvCxnSpPr>
          <p:cNvPr id="38" name="Straight Arrow Connector 37"/>
          <p:cNvCxnSpPr>
            <a:stCxn id="11" idx="0"/>
            <a:endCxn id="37" idx="2"/>
          </p:cNvCxnSpPr>
          <p:nvPr/>
        </p:nvCxnSpPr>
        <p:spPr>
          <a:xfrm flipV="1">
            <a:off x="5361432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Alternate Process 57"/>
          <p:cNvSpPr/>
          <p:nvPr/>
        </p:nvSpPr>
        <p:spPr>
          <a:xfrm>
            <a:off x="6667500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>
            <a:noAutofit/>
          </a:bodyPr>
          <a:lstStyle/>
          <a:p>
            <a:pPr algn="ctr"/>
            <a:r>
              <a:rPr lang="en-US" dirty="0" smtClean="0"/>
              <a:t>SEG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667500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Labels</a:t>
            </a:r>
          </a:p>
        </p:txBody>
      </p:sp>
      <p:cxnSp>
        <p:nvCxnSpPr>
          <p:cNvPr id="60" name="Straight Arrow Connector 59"/>
          <p:cNvCxnSpPr>
            <a:stCxn id="58" idx="0"/>
            <a:endCxn id="59" idx="2"/>
          </p:cNvCxnSpPr>
          <p:nvPr/>
        </p:nvCxnSpPr>
        <p:spPr>
          <a:xfrm flipV="1">
            <a:off x="7239000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58" idx="1"/>
          </p:cNvCxnSpPr>
          <p:nvPr/>
        </p:nvCxnSpPr>
        <p:spPr>
          <a:xfrm>
            <a:off x="5932932" y="3909060"/>
            <a:ext cx="734568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Alternate Process 70"/>
          <p:cNvSpPr/>
          <p:nvPr/>
        </p:nvSpPr>
        <p:spPr>
          <a:xfrm>
            <a:off x="2729484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Intensity</a:t>
            </a:r>
          </a:p>
          <a:p>
            <a:pPr algn="ctr"/>
            <a:r>
              <a:rPr lang="en-US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analysis</a:t>
            </a:r>
            <a:endParaRPr lang="en-US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2" name="Flowchart: Alternate Process 71"/>
          <p:cNvSpPr/>
          <p:nvPr/>
        </p:nvSpPr>
        <p:spPr>
          <a:xfrm>
            <a:off x="4789932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Surf, </a:t>
            </a:r>
            <a:r>
              <a:rPr lang="en-US" dirty="0" err="1" smtClean="0"/>
              <a:t>Vol</a:t>
            </a:r>
            <a:endParaRPr lang="en-US" dirty="0" smtClean="0"/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8" idx="0"/>
            <a:endCxn id="71" idx="2"/>
          </p:cNvCxnSpPr>
          <p:nvPr/>
        </p:nvCxnSpPr>
        <p:spPr>
          <a:xfrm flipH="1" flipV="1">
            <a:off x="3300984" y="2927604"/>
            <a:ext cx="3048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7" idx="0"/>
            <a:endCxn id="72" idx="2"/>
          </p:cNvCxnSpPr>
          <p:nvPr/>
        </p:nvCxnSpPr>
        <p:spPr>
          <a:xfrm flipV="1">
            <a:off x="5361432" y="2927604"/>
            <a:ext cx="0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9" idx="1"/>
            <a:endCxn id="72" idx="3"/>
          </p:cNvCxnSpPr>
          <p:nvPr/>
        </p:nvCxnSpPr>
        <p:spPr>
          <a:xfrm rot="10800000">
            <a:off x="5932932" y="2454402"/>
            <a:ext cx="734568" cy="1454658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Alternate Process 22"/>
          <p:cNvSpPr/>
          <p:nvPr/>
        </p:nvSpPr>
        <p:spPr>
          <a:xfrm>
            <a:off x="6667500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>
            <a:noAutofit/>
          </a:bodyPr>
          <a:lstStyle/>
          <a:p>
            <a:pPr algn="ctr"/>
            <a:r>
              <a:rPr lang="en-US" dirty="0" smtClean="0"/>
              <a:t>ROI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59" idx="0"/>
            <a:endCxn id="23" idx="2"/>
          </p:cNvCxnSpPr>
          <p:nvPr/>
        </p:nvCxnSpPr>
        <p:spPr>
          <a:xfrm flipV="1">
            <a:off x="7239000" y="2927604"/>
            <a:ext cx="0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57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Neurologic Data</a:t>
            </a:r>
            <a:r>
              <a:rPr lang="en-US" smtClean="0"/>
              <a:t>: Voxels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78" y="1576387"/>
            <a:ext cx="4030622" cy="4030622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4" y="1395985"/>
            <a:ext cx="3352800" cy="4235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1654" y="579120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Slices </a:t>
            </a:r>
            <a:r>
              <a:rPr lang="en-US"/>
              <a:t>and </a:t>
            </a:r>
            <a:r>
              <a:rPr lang="en-US" smtClean="0"/>
              <a:t>voxels </a:t>
            </a:r>
            <a:r>
              <a:rPr lang="en-US" dirty="0"/>
              <a:t>are interchangeable</a:t>
            </a:r>
          </a:p>
        </p:txBody>
      </p:sp>
    </p:spTree>
    <p:extLst>
      <p:ext uri="{BB962C8B-B14F-4D97-AF65-F5344CB8AC3E}">
        <p14:creationId xmlns:p14="http://schemas.microsoft.com/office/powerpoint/2010/main" val="320501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Slices </a:t>
            </a:r>
            <a:r>
              <a:rPr lang="en-US"/>
              <a:t>and </a:t>
            </a:r>
            <a:r>
              <a:rPr lang="en-US" smtClean="0"/>
              <a:t>voxels </a:t>
            </a:r>
            <a:r>
              <a:rPr lang="en-US" dirty="0"/>
              <a:t>are interchangeable</a:t>
            </a:r>
          </a:p>
          <a:p>
            <a:r>
              <a:rPr lang="en-US" dirty="0" smtClean="0"/>
              <a:t>Both carry intensity information</a:t>
            </a:r>
          </a:p>
          <a:p>
            <a:r>
              <a:rPr lang="en-US" dirty="0" smtClean="0"/>
              <a:t>Intensity is the brightness of MRI scan at:</a:t>
            </a:r>
          </a:p>
          <a:p>
            <a:pPr lvl="1"/>
            <a:r>
              <a:rPr lang="en-US" smtClean="0"/>
              <a:t>Each pixel </a:t>
            </a:r>
            <a:r>
              <a:rPr lang="en-US" dirty="0" smtClean="0"/>
              <a:t>in each slices</a:t>
            </a:r>
          </a:p>
          <a:p>
            <a:pPr lvl="1"/>
            <a:r>
              <a:rPr lang="en-US" dirty="0" smtClean="0"/>
              <a:t>Or </a:t>
            </a:r>
            <a:r>
              <a:rPr lang="en-US" smtClean="0"/>
              <a:t>Each voxel</a:t>
            </a:r>
            <a:endParaRPr lang="en-US" dirty="0" smtClean="0"/>
          </a:p>
          <a:p>
            <a:r>
              <a:rPr lang="en-US" dirty="0" smtClean="0"/>
              <a:t>These terms are interchangeable:</a:t>
            </a:r>
          </a:p>
          <a:p>
            <a:pPr lvl="1"/>
            <a:r>
              <a:rPr lang="en-US" dirty="0" smtClean="0"/>
              <a:t>Slice</a:t>
            </a:r>
            <a:r>
              <a:rPr lang="en-US" dirty="0"/>
              <a:t> </a:t>
            </a:r>
            <a:r>
              <a:rPr lang="en-US" dirty="0" smtClean="0"/>
              <a:t>data </a:t>
            </a:r>
            <a:r>
              <a:rPr lang="en-US" smtClean="0"/>
              <a:t>and voxel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Intensity data</a:t>
            </a:r>
            <a:r>
              <a:rPr lang="en-US" smtClean="0"/>
              <a:t>, voxel </a:t>
            </a:r>
            <a:r>
              <a:rPr lang="en-US" dirty="0" smtClean="0"/>
              <a:t>intensity, and simply 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3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Intensity based association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Covariant: </a:t>
            </a:r>
          </a:p>
          <a:p>
            <a:pPr lvl="1"/>
            <a:r>
              <a:rPr lang="en-US" smtClean="0"/>
              <a:t>Voxel </a:t>
            </a:r>
            <a:r>
              <a:rPr lang="en-US" dirty="0" smtClean="0"/>
              <a:t>intensity, in gray scale unit</a:t>
            </a:r>
          </a:p>
          <a:p>
            <a:pPr lvl="1"/>
            <a:r>
              <a:rPr lang="en-US" dirty="0" smtClean="0"/>
              <a:t>Genetic variants</a:t>
            </a:r>
          </a:p>
          <a:p>
            <a:endParaRPr lang="en-US" dirty="0" smtClean="0"/>
          </a:p>
          <a:p>
            <a:r>
              <a:rPr lang="en-US" dirty="0" smtClean="0"/>
              <a:t>Response: </a:t>
            </a:r>
          </a:p>
          <a:p>
            <a:pPr lvl="1"/>
            <a:r>
              <a:rPr lang="en-US" dirty="0" smtClean="0"/>
              <a:t>clinical sign and symptoms</a:t>
            </a:r>
          </a:p>
          <a:p>
            <a:pPr lvl="1"/>
            <a:endParaRPr lang="en-US" dirty="0"/>
          </a:p>
          <a:p>
            <a:r>
              <a:rPr lang="en-US" dirty="0"/>
              <a:t>Test association</a:t>
            </a:r>
          </a:p>
          <a:p>
            <a:pPr lvl="1"/>
            <a:r>
              <a:rPr lang="en-US" dirty="0"/>
              <a:t>Brutally test every </a:t>
            </a:r>
            <a:r>
              <a:rPr lang="en-US"/>
              <a:t>non-black </a:t>
            </a:r>
            <a:r>
              <a:rPr lang="en-US" smtClean="0"/>
              <a:t>voxel</a:t>
            </a:r>
            <a:endParaRPr lang="en-US" dirty="0"/>
          </a:p>
          <a:p>
            <a:pPr lvl="1"/>
            <a:r>
              <a:rPr lang="en-US" dirty="0"/>
              <a:t>Advanced test considering local </a:t>
            </a:r>
            <a:r>
              <a:rPr lang="en-US" dirty="0" smtClean="0"/>
              <a:t>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38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 of Intensity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Voxel </a:t>
            </a:r>
            <a:r>
              <a:rPr lang="en-US" dirty="0" smtClean="0"/>
              <a:t>intensity encodes tissue type</a:t>
            </a:r>
          </a:p>
          <a:p>
            <a:pPr lvl="1"/>
            <a:r>
              <a:rPr lang="en-US" dirty="0" smtClean="0"/>
              <a:t>Pitch black: non - tissue</a:t>
            </a:r>
          </a:p>
          <a:p>
            <a:pPr lvl="1"/>
            <a:r>
              <a:rPr lang="en-US" dirty="0" smtClean="0"/>
              <a:t>Darker: skull or CSF</a:t>
            </a:r>
          </a:p>
          <a:p>
            <a:pPr lvl="1"/>
            <a:r>
              <a:rPr lang="en-US" dirty="0" smtClean="0"/>
              <a:t>Moderate: gray matter</a:t>
            </a:r>
          </a:p>
          <a:p>
            <a:pPr lvl="1"/>
            <a:r>
              <a:rPr lang="en-US" dirty="0" smtClean="0"/>
              <a:t>Bright: white matter and subcortical structures</a:t>
            </a:r>
          </a:p>
          <a:p>
            <a:r>
              <a:rPr lang="en-US" dirty="0" smtClean="0"/>
              <a:t>Within the brighter part</a:t>
            </a:r>
          </a:p>
          <a:p>
            <a:pPr lvl="1"/>
            <a:r>
              <a:rPr lang="en-US" dirty="0" smtClean="0"/>
              <a:t>subcortical </a:t>
            </a:r>
            <a:r>
              <a:rPr lang="en-US" smtClean="0"/>
              <a:t>structures exhibit different voxel </a:t>
            </a:r>
            <a:r>
              <a:rPr lang="en-US" dirty="0" smtClean="0"/>
              <a:t>brightness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9926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Histograms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81800" y="1828800"/>
            <a:ext cx="2362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White Matter </a:t>
            </a:r>
            <a:r>
              <a:rPr lang="en-US" dirty="0"/>
              <a:t>(WM</a:t>
            </a:r>
            <a:r>
              <a:rPr lang="en-US" dirty="0" smtClean="0"/>
              <a:t>)</a:t>
            </a:r>
          </a:p>
          <a:p>
            <a:r>
              <a:rPr lang="en-US" dirty="0" smtClean="0"/>
              <a:t>Gray </a:t>
            </a:r>
            <a:r>
              <a:rPr lang="en-US" dirty="0"/>
              <a:t>Matter (GM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Lateral Ventricle </a:t>
            </a:r>
            <a:r>
              <a:rPr lang="en-US" dirty="0"/>
              <a:t>(</a:t>
            </a:r>
            <a:r>
              <a:rPr lang="en-US" dirty="0" err="1"/>
              <a:t>lV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Thalamus </a:t>
            </a:r>
            <a:r>
              <a:rPr lang="en-US" dirty="0"/>
              <a:t>(</a:t>
            </a:r>
            <a:r>
              <a:rPr lang="en-US" dirty="0" err="1"/>
              <a:t>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Caudate </a:t>
            </a:r>
            <a:r>
              <a:rPr lang="en-US" dirty="0"/>
              <a:t>(</a:t>
            </a:r>
            <a:r>
              <a:rPr lang="en-US" dirty="0" err="1"/>
              <a:t>Ca</a:t>
            </a:r>
            <a:r>
              <a:rPr lang="en-US" dirty="0"/>
              <a:t>),</a:t>
            </a:r>
          </a:p>
          <a:p>
            <a:r>
              <a:rPr lang="en-US" dirty="0"/>
              <a:t>Putamen (</a:t>
            </a:r>
            <a:r>
              <a:rPr lang="en-US" dirty="0" err="1"/>
              <a:t>Pu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Pallidum</a:t>
            </a:r>
            <a:r>
              <a:rPr lang="en-US" dirty="0" smtClean="0"/>
              <a:t> </a:t>
            </a:r>
            <a:r>
              <a:rPr lang="en-US" dirty="0"/>
              <a:t>(Pa</a:t>
            </a:r>
            <a:r>
              <a:rPr lang="en-US" dirty="0" smtClean="0"/>
              <a:t>)</a:t>
            </a:r>
          </a:p>
          <a:p>
            <a:r>
              <a:rPr lang="en-US" dirty="0" smtClean="0"/>
              <a:t>Hippocampus (</a:t>
            </a:r>
            <a:r>
              <a:rPr lang="en-US" dirty="0" err="1" smtClean="0"/>
              <a:t>Hp</a:t>
            </a:r>
            <a:r>
              <a:rPr lang="en-US" dirty="0" smtClean="0"/>
              <a:t>)</a:t>
            </a:r>
          </a:p>
          <a:p>
            <a:r>
              <a:rPr lang="en-US" dirty="0" smtClean="0"/>
              <a:t>Amygdala </a:t>
            </a:r>
            <a:r>
              <a:rPr lang="en-US" dirty="0"/>
              <a:t>(Am)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88" y="1447800"/>
            <a:ext cx="619932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68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Hypothesis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07720" y="1463040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CNS disorder </a:t>
            </a:r>
          </a:p>
        </p:txBody>
      </p:sp>
      <p:sp>
        <p:nvSpPr>
          <p:cNvPr id="5" name="Oval 4"/>
          <p:cNvSpPr/>
          <p:nvPr/>
        </p:nvSpPr>
        <p:spPr>
          <a:xfrm>
            <a:off x="5791200" y="1463040"/>
            <a:ext cx="18669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ym typeface="Wingdings" pitchFamily="2" charset="2"/>
              </a:rPr>
              <a:t>Brain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91200" y="2819400"/>
            <a:ext cx="18669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ym typeface="Wingdings" pitchFamily="2" charset="2"/>
              </a:rPr>
              <a:t>Genome</a:t>
            </a:r>
            <a:endParaRPr lang="en-US" dirty="0"/>
          </a:p>
        </p:txBody>
      </p:sp>
      <p:cxnSp>
        <p:nvCxnSpPr>
          <p:cNvPr id="9" name="Straight Connector 8"/>
          <p:cNvCxnSpPr>
            <a:stCxn id="4" idx="6"/>
            <a:endCxn id="5" idx="2"/>
          </p:cNvCxnSpPr>
          <p:nvPr/>
        </p:nvCxnSpPr>
        <p:spPr>
          <a:xfrm>
            <a:off x="2362200" y="1828800"/>
            <a:ext cx="3429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>
            <a:off x="6724650" y="2194560"/>
            <a:ext cx="0" cy="62484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5"/>
            <a:endCxn id="7" idx="1"/>
          </p:cNvCxnSpPr>
          <p:nvPr/>
        </p:nvCxnSpPr>
        <p:spPr>
          <a:xfrm>
            <a:off x="2134552" y="2087431"/>
            <a:ext cx="3930049" cy="839098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07720" y="2819400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cxnSp>
        <p:nvCxnSpPr>
          <p:cNvPr id="26" name="Straight Connector 25"/>
          <p:cNvCxnSpPr>
            <a:stCxn id="25" idx="6"/>
            <a:endCxn id="7" idx="2"/>
          </p:cNvCxnSpPr>
          <p:nvPr/>
        </p:nvCxnSpPr>
        <p:spPr>
          <a:xfrm>
            <a:off x="2362200" y="3185160"/>
            <a:ext cx="3429000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" idx="4"/>
            <a:endCxn id="25" idx="0"/>
          </p:cNvCxnSpPr>
          <p:nvPr/>
        </p:nvCxnSpPr>
        <p:spPr>
          <a:xfrm>
            <a:off x="1584960" y="2194560"/>
            <a:ext cx="0" cy="6248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07720" y="4282440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Clinical</a:t>
            </a:r>
          </a:p>
          <a:p>
            <a:pPr algn="ctr"/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743576" y="4282440"/>
            <a:ext cx="1910114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ym typeface="Wingdings" pitchFamily="2" charset="2"/>
              </a:rPr>
              <a:t>Neurologic</a:t>
            </a:r>
          </a:p>
          <a:p>
            <a:pPr algn="ctr"/>
            <a:r>
              <a:rPr lang="en-US" dirty="0" smtClean="0">
                <a:sym typeface="Wingdings" pitchFamily="2" charset="2"/>
              </a:rPr>
              <a:t>Profile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743576" y="5638800"/>
            <a:ext cx="1910114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ym typeface="Wingdings" pitchFamily="2" charset="2"/>
              </a:rPr>
              <a:t>WGS</a:t>
            </a:r>
          </a:p>
          <a:p>
            <a:pPr algn="ctr"/>
            <a:r>
              <a:rPr lang="en-US" dirty="0" smtClean="0">
                <a:sym typeface="Wingdings" pitchFamily="2" charset="2"/>
              </a:rPr>
              <a:t>Profile</a:t>
            </a:r>
            <a:endParaRPr lang="en-US" dirty="0"/>
          </a:p>
        </p:txBody>
      </p:sp>
      <p:cxnSp>
        <p:nvCxnSpPr>
          <p:cNvPr id="20" name="Straight Connector 19"/>
          <p:cNvCxnSpPr>
            <a:stCxn id="14" idx="6"/>
            <a:endCxn id="15" idx="2"/>
          </p:cNvCxnSpPr>
          <p:nvPr/>
        </p:nvCxnSpPr>
        <p:spPr>
          <a:xfrm>
            <a:off x="2362200" y="4648200"/>
            <a:ext cx="33813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5" idx="4"/>
            <a:endCxn id="19" idx="0"/>
          </p:cNvCxnSpPr>
          <p:nvPr/>
        </p:nvCxnSpPr>
        <p:spPr>
          <a:xfrm>
            <a:off x="6698633" y="5013960"/>
            <a:ext cx="0" cy="62484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5"/>
            <a:endCxn id="19" idx="1"/>
          </p:cNvCxnSpPr>
          <p:nvPr/>
        </p:nvCxnSpPr>
        <p:spPr>
          <a:xfrm>
            <a:off x="2134552" y="4906831"/>
            <a:ext cx="3888754" cy="839098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07720" y="5638800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</a:t>
            </a:r>
          </a:p>
          <a:p>
            <a:pPr algn="ctr"/>
            <a:r>
              <a:rPr lang="en-US" dirty="0" smtClean="0"/>
              <a:t>Profiles</a:t>
            </a:r>
            <a:endParaRPr lang="en-US" dirty="0"/>
          </a:p>
        </p:txBody>
      </p:sp>
      <p:cxnSp>
        <p:nvCxnSpPr>
          <p:cNvPr id="27" name="Straight Connector 26"/>
          <p:cNvCxnSpPr>
            <a:stCxn id="24" idx="6"/>
            <a:endCxn id="19" idx="2"/>
          </p:cNvCxnSpPr>
          <p:nvPr/>
        </p:nvCxnSpPr>
        <p:spPr>
          <a:xfrm>
            <a:off x="2362200" y="6004560"/>
            <a:ext cx="3381376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4"/>
            <a:endCxn id="24" idx="0"/>
          </p:cNvCxnSpPr>
          <p:nvPr/>
        </p:nvCxnSpPr>
        <p:spPr>
          <a:xfrm>
            <a:off x="1584960" y="5013960"/>
            <a:ext cx="0" cy="6248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56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Voxel </a:t>
            </a:r>
            <a:r>
              <a:rPr lang="en-US" dirty="0" smtClean="0"/>
              <a:t>intensity as a predictor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1468687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CNS disorder </a:t>
            </a:r>
          </a:p>
        </p:txBody>
      </p:sp>
      <p:sp>
        <p:nvSpPr>
          <p:cNvPr id="5" name="Oval 4"/>
          <p:cNvSpPr/>
          <p:nvPr/>
        </p:nvSpPr>
        <p:spPr>
          <a:xfrm>
            <a:off x="3529584" y="1468687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itchFamily="2" charset="2"/>
              </a:rPr>
              <a:t>Brain morph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574536" y="1468687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ym typeface="Wingdings" pitchFamily="2" charset="2"/>
              </a:rPr>
              <a:t>MRI Intensity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529584" y="3105463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ym typeface="Wingdings" pitchFamily="2" charset="2"/>
              </a:rPr>
              <a:t>Genetic</a:t>
            </a:r>
            <a:endParaRPr lang="en-US" dirty="0"/>
          </a:p>
        </p:txBody>
      </p:sp>
      <p:cxnSp>
        <p:nvCxnSpPr>
          <p:cNvPr id="9" name="Straight Connector 8"/>
          <p:cNvCxnSpPr>
            <a:stCxn id="4" idx="6"/>
            <a:endCxn id="5" idx="2"/>
          </p:cNvCxnSpPr>
          <p:nvPr/>
        </p:nvCxnSpPr>
        <p:spPr>
          <a:xfrm>
            <a:off x="2011680" y="1834447"/>
            <a:ext cx="15179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6"/>
            <a:endCxn id="6" idx="2"/>
          </p:cNvCxnSpPr>
          <p:nvPr/>
        </p:nvCxnSpPr>
        <p:spPr>
          <a:xfrm>
            <a:off x="5084064" y="1834447"/>
            <a:ext cx="1490472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>
            <a:off x="4306824" y="2200207"/>
            <a:ext cx="0" cy="905256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5"/>
            <a:endCxn id="7" idx="1"/>
          </p:cNvCxnSpPr>
          <p:nvPr/>
        </p:nvCxnSpPr>
        <p:spPr>
          <a:xfrm>
            <a:off x="1784032" y="2093078"/>
            <a:ext cx="1973200" cy="1119514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57200" y="3105463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cxnSp>
        <p:nvCxnSpPr>
          <p:cNvPr id="26" name="Straight Connector 25"/>
          <p:cNvCxnSpPr>
            <a:stCxn id="25" idx="6"/>
            <a:endCxn id="7" idx="2"/>
          </p:cNvCxnSpPr>
          <p:nvPr/>
        </p:nvCxnSpPr>
        <p:spPr>
          <a:xfrm>
            <a:off x="2011680" y="3471223"/>
            <a:ext cx="1517904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" idx="4"/>
            <a:endCxn id="25" idx="0"/>
          </p:cNvCxnSpPr>
          <p:nvPr/>
        </p:nvCxnSpPr>
        <p:spPr>
          <a:xfrm>
            <a:off x="1234440" y="2200207"/>
            <a:ext cx="0" cy="9052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31797"/>
            <a:ext cx="3200400" cy="4090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 15"/>
          <p:cNvSpPr/>
          <p:nvPr/>
        </p:nvSpPr>
        <p:spPr>
          <a:xfrm>
            <a:off x="457200" y="4208077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Clinical Profile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529584" y="4208077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ym typeface="Wingdings" pitchFamily="2" charset="2"/>
              </a:rPr>
              <a:t>Voxel</a:t>
            </a:r>
          </a:p>
          <a:p>
            <a:pPr algn="ctr"/>
            <a:r>
              <a:rPr lang="en-US" dirty="0" smtClean="0">
                <a:sym typeface="Wingdings" pitchFamily="2" charset="2"/>
              </a:rPr>
              <a:t>Intensity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529584" y="5844853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ym typeface="Wingdings" pitchFamily="2" charset="2"/>
              </a:rPr>
              <a:t>WGS</a:t>
            </a:r>
          </a:p>
          <a:p>
            <a:pPr algn="ctr"/>
            <a:r>
              <a:rPr lang="en-US" dirty="0" smtClean="0">
                <a:sym typeface="Wingdings" pitchFamily="2" charset="2"/>
              </a:rPr>
              <a:t>Profiles</a:t>
            </a:r>
            <a:endParaRPr lang="en-US" dirty="0"/>
          </a:p>
        </p:txBody>
      </p:sp>
      <p:cxnSp>
        <p:nvCxnSpPr>
          <p:cNvPr id="21" name="Straight Connector 20"/>
          <p:cNvCxnSpPr>
            <a:stCxn id="16" idx="6"/>
            <a:endCxn id="19" idx="2"/>
          </p:cNvCxnSpPr>
          <p:nvPr/>
        </p:nvCxnSpPr>
        <p:spPr>
          <a:xfrm>
            <a:off x="2011680" y="4573837"/>
            <a:ext cx="15179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4"/>
            <a:endCxn id="20" idx="0"/>
          </p:cNvCxnSpPr>
          <p:nvPr/>
        </p:nvCxnSpPr>
        <p:spPr>
          <a:xfrm>
            <a:off x="4306824" y="4939597"/>
            <a:ext cx="0" cy="905256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6" idx="5"/>
            <a:endCxn id="20" idx="1"/>
          </p:cNvCxnSpPr>
          <p:nvPr/>
        </p:nvCxnSpPr>
        <p:spPr>
          <a:xfrm>
            <a:off x="1784032" y="4832468"/>
            <a:ext cx="1973200" cy="1119514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57200" y="5844853"/>
            <a:ext cx="1554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cxnSp>
        <p:nvCxnSpPr>
          <p:cNvPr id="27" name="Straight Connector 26"/>
          <p:cNvCxnSpPr>
            <a:stCxn id="24" idx="6"/>
            <a:endCxn id="20" idx="2"/>
          </p:cNvCxnSpPr>
          <p:nvPr/>
        </p:nvCxnSpPr>
        <p:spPr>
          <a:xfrm>
            <a:off x="2011680" y="6210613"/>
            <a:ext cx="1517904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4"/>
            <a:endCxn id="24" idx="0"/>
          </p:cNvCxnSpPr>
          <p:nvPr/>
        </p:nvCxnSpPr>
        <p:spPr>
          <a:xfrm>
            <a:off x="1234440" y="4939597"/>
            <a:ext cx="0" cy="9052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4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923544" y="4920996"/>
            <a:ext cx="8382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32532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Voxels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71144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Slices</a:t>
            </a:r>
            <a:endParaRPr lang="en-US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2732532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</a:t>
            </a:r>
            <a:endParaRPr lang="en-US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4789932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RECON</a:t>
            </a:r>
            <a:endParaRPr lang="en-US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5" name="Straight Arrow Connector 14"/>
          <p:cNvCxnSpPr>
            <a:stCxn id="6" idx="0"/>
          </p:cNvCxnSpPr>
          <p:nvPr/>
        </p:nvCxnSpPr>
        <p:spPr>
          <a:xfrm flipV="1">
            <a:off x="1342644" y="4312920"/>
            <a:ext cx="0" cy="60807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9" idx="3"/>
            <a:endCxn id="10" idx="1"/>
          </p:cNvCxnSpPr>
          <p:nvPr/>
        </p:nvCxnSpPr>
        <p:spPr>
          <a:xfrm>
            <a:off x="1914144" y="3909060"/>
            <a:ext cx="818388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0"/>
            <a:endCxn id="8" idx="2"/>
          </p:cNvCxnSpPr>
          <p:nvPr/>
        </p:nvCxnSpPr>
        <p:spPr>
          <a:xfrm flipV="1">
            <a:off x="3304032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8" idx="3"/>
            <a:endCxn id="11" idx="1"/>
          </p:cNvCxnSpPr>
          <p:nvPr/>
        </p:nvCxnSpPr>
        <p:spPr>
          <a:xfrm>
            <a:off x="3875532" y="3909060"/>
            <a:ext cx="914400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89932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Vertices</a:t>
            </a:r>
          </a:p>
        </p:txBody>
      </p:sp>
      <p:cxnSp>
        <p:nvCxnSpPr>
          <p:cNvPr id="38" name="Straight Arrow Connector 37"/>
          <p:cNvCxnSpPr>
            <a:stCxn id="11" idx="0"/>
            <a:endCxn id="37" idx="2"/>
          </p:cNvCxnSpPr>
          <p:nvPr/>
        </p:nvCxnSpPr>
        <p:spPr>
          <a:xfrm flipV="1">
            <a:off x="5361432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Alternate Process 57"/>
          <p:cNvSpPr/>
          <p:nvPr/>
        </p:nvSpPr>
        <p:spPr>
          <a:xfrm>
            <a:off x="6667500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>
            <a:noAutofit/>
          </a:bodyPr>
          <a:lstStyle/>
          <a:p>
            <a:pPr algn="ctr"/>
            <a:r>
              <a:rPr lang="en-US" dirty="0" smtClean="0"/>
              <a:t>PAC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667500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Labels</a:t>
            </a:r>
          </a:p>
        </p:txBody>
      </p:sp>
      <p:cxnSp>
        <p:nvCxnSpPr>
          <p:cNvPr id="60" name="Straight Arrow Connector 59"/>
          <p:cNvCxnSpPr>
            <a:stCxn id="58" idx="0"/>
            <a:endCxn id="59" idx="2"/>
          </p:cNvCxnSpPr>
          <p:nvPr/>
        </p:nvCxnSpPr>
        <p:spPr>
          <a:xfrm flipV="1">
            <a:off x="7239000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58" idx="1"/>
          </p:cNvCxnSpPr>
          <p:nvPr/>
        </p:nvCxnSpPr>
        <p:spPr>
          <a:xfrm>
            <a:off x="5932932" y="3909060"/>
            <a:ext cx="734568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Alternate Process 70"/>
          <p:cNvSpPr/>
          <p:nvPr/>
        </p:nvSpPr>
        <p:spPr>
          <a:xfrm>
            <a:off x="2729484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Intensity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2" name="Flowchart: Alternate Process 71"/>
          <p:cNvSpPr/>
          <p:nvPr/>
        </p:nvSpPr>
        <p:spPr>
          <a:xfrm>
            <a:off x="4789932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Surface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8" idx="0"/>
            <a:endCxn id="71" idx="2"/>
          </p:cNvCxnSpPr>
          <p:nvPr/>
        </p:nvCxnSpPr>
        <p:spPr>
          <a:xfrm flipH="1" flipV="1">
            <a:off x="3300984" y="2927604"/>
            <a:ext cx="3048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7" idx="0"/>
            <a:endCxn id="72" idx="2"/>
          </p:cNvCxnSpPr>
          <p:nvPr/>
        </p:nvCxnSpPr>
        <p:spPr>
          <a:xfrm flipV="1">
            <a:off x="5361432" y="2927604"/>
            <a:ext cx="0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199" y="5647944"/>
            <a:ext cx="556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 = Surface reconstruction guided by intensity</a:t>
            </a:r>
            <a:endParaRPr lang="en-US" dirty="0"/>
          </a:p>
        </p:txBody>
      </p:sp>
      <p:cxnSp>
        <p:nvCxnSpPr>
          <p:cNvPr id="25" name="Curved Connector 24"/>
          <p:cNvCxnSpPr>
            <a:stCxn id="59" idx="1"/>
            <a:endCxn id="72" idx="3"/>
          </p:cNvCxnSpPr>
          <p:nvPr/>
        </p:nvCxnSpPr>
        <p:spPr>
          <a:xfrm rot="10800000">
            <a:off x="5932932" y="2454402"/>
            <a:ext cx="734568" cy="1454658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Alternate Process 23"/>
          <p:cNvSpPr/>
          <p:nvPr/>
        </p:nvSpPr>
        <p:spPr>
          <a:xfrm>
            <a:off x="6667500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>
            <a:noAutofit/>
          </a:bodyPr>
          <a:lstStyle/>
          <a:p>
            <a:pPr algn="ctr"/>
            <a:r>
              <a:rPr lang="en-US" dirty="0" smtClean="0"/>
              <a:t>ROI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59" idx="0"/>
            <a:endCxn id="24" idx="2"/>
          </p:cNvCxnSpPr>
          <p:nvPr/>
        </p:nvCxnSpPr>
        <p:spPr>
          <a:xfrm flipV="1">
            <a:off x="7239000" y="2927604"/>
            <a:ext cx="0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786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 Pipeline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47435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042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RECON: Find surface boundaries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5438218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Starts with skull stripped and intensity </a:t>
            </a:r>
            <a:r>
              <a:rPr lang="en-US" smtClean="0"/>
              <a:t>normalized voxel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" t="6897" r="35258" b="2814"/>
          <a:stretch/>
        </p:blipFill>
        <p:spPr>
          <a:xfrm>
            <a:off x="381001" y="1447800"/>
            <a:ext cx="5059680" cy="39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45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guided boundary search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0"/>
          <a:stretch/>
        </p:blipFill>
        <p:spPr bwMode="auto">
          <a:xfrm>
            <a:off x="381000" y="1447800"/>
            <a:ext cx="5059680" cy="3990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1" y="5438218"/>
            <a:ext cx="829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–</a:t>
            </a:r>
            <a:r>
              <a:rPr lang="en-US" b="1" dirty="0">
                <a:solidFill>
                  <a:srgbClr val="FF0000"/>
                </a:solidFill>
              </a:rPr>
              <a:t>–</a:t>
            </a:r>
            <a:r>
              <a:rPr lang="en-US" dirty="0" smtClean="0"/>
              <a:t> </a:t>
            </a:r>
            <a:r>
              <a:rPr lang="en-US" dirty="0" err="1" smtClean="0"/>
              <a:t>Pial</a:t>
            </a:r>
            <a:r>
              <a:rPr lang="en-US" dirty="0" smtClean="0"/>
              <a:t> surface, outside this boundary are </a:t>
            </a:r>
            <a:r>
              <a:rPr lang="en-US" smtClean="0"/>
              <a:t>darkest voxels</a:t>
            </a:r>
            <a:endParaRPr lang="en-US" dirty="0" smtClean="0"/>
          </a:p>
          <a:p>
            <a:r>
              <a:rPr lang="en-US" b="1" dirty="0" smtClean="0">
                <a:solidFill>
                  <a:srgbClr val="002060"/>
                </a:solidFill>
              </a:rPr>
              <a:t>–</a:t>
            </a:r>
            <a:r>
              <a:rPr lang="en-US" b="1" dirty="0">
                <a:solidFill>
                  <a:srgbClr val="002060"/>
                </a:solidFill>
              </a:rPr>
              <a:t>–</a:t>
            </a:r>
            <a:r>
              <a:rPr lang="en-US" dirty="0" smtClean="0"/>
              <a:t> white matter (WM) surface, inside this boundary are </a:t>
            </a:r>
            <a:r>
              <a:rPr lang="en-US" smtClean="0"/>
              <a:t>brightest voxels</a:t>
            </a:r>
            <a:endParaRPr lang="en-US" dirty="0" smtClean="0"/>
          </a:p>
          <a:p>
            <a:r>
              <a:rPr lang="en-US" dirty="0" smtClean="0"/>
              <a:t>In between is gray matter, where </a:t>
            </a:r>
            <a:r>
              <a:rPr lang="en-US" smtClean="0"/>
              <a:t>the voxels </a:t>
            </a:r>
            <a:r>
              <a:rPr lang="en-US" dirty="0" smtClean="0"/>
              <a:t>are of medium 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28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Tessellation</a:t>
            </a:r>
            <a:r>
              <a:rPr lang="en-US" smtClean="0"/>
              <a:t>: Voxel </a:t>
            </a:r>
            <a:r>
              <a:rPr lang="en-US" smtClean="0">
                <a:sym typeface="Wingdings" pitchFamily="2" charset="2"/>
              </a:rPr>
              <a:t> Vertex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4" y="1644065"/>
            <a:ext cx="2192771" cy="2192771"/>
          </a:xfrm>
        </p:spPr>
      </p:pic>
      <p:sp>
        <p:nvSpPr>
          <p:cNvPr id="6" name="Oval 5"/>
          <p:cNvSpPr/>
          <p:nvPr/>
        </p:nvSpPr>
        <p:spPr>
          <a:xfrm>
            <a:off x="5733937" y="24688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14973" y="24688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43461" y="3154696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19735" y="315955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6" idx="6"/>
            <a:endCxn id="8" idx="2"/>
          </p:cNvCxnSpPr>
          <p:nvPr/>
        </p:nvCxnSpPr>
        <p:spPr>
          <a:xfrm>
            <a:off x="5886337" y="2545096"/>
            <a:ext cx="5286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6"/>
            <a:endCxn id="10" idx="2"/>
          </p:cNvCxnSpPr>
          <p:nvPr/>
        </p:nvCxnSpPr>
        <p:spPr>
          <a:xfrm>
            <a:off x="5886336" y="3230896"/>
            <a:ext cx="533399" cy="48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4"/>
            <a:endCxn id="9" idx="0"/>
          </p:cNvCxnSpPr>
          <p:nvPr/>
        </p:nvCxnSpPr>
        <p:spPr>
          <a:xfrm>
            <a:off x="5810137" y="2621296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4"/>
            <a:endCxn id="10" idx="0"/>
          </p:cNvCxnSpPr>
          <p:nvPr/>
        </p:nvCxnSpPr>
        <p:spPr>
          <a:xfrm>
            <a:off x="6491173" y="2621296"/>
            <a:ext cx="0" cy="5382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474380" y="225934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55416" y="225934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83904" y="2945146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28" idx="6"/>
            <a:endCxn id="29" idx="2"/>
          </p:cNvCxnSpPr>
          <p:nvPr/>
        </p:nvCxnSpPr>
        <p:spPr>
          <a:xfrm>
            <a:off x="5626780" y="2335546"/>
            <a:ext cx="528636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" idx="4"/>
            <a:endCxn id="30" idx="0"/>
          </p:cNvCxnSpPr>
          <p:nvPr/>
        </p:nvCxnSpPr>
        <p:spPr>
          <a:xfrm>
            <a:off x="5550580" y="2411746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9" idx="5"/>
            <a:endCxn id="8" idx="1"/>
          </p:cNvCxnSpPr>
          <p:nvPr/>
        </p:nvCxnSpPr>
        <p:spPr>
          <a:xfrm>
            <a:off x="6285498" y="2389428"/>
            <a:ext cx="151793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8" idx="5"/>
            <a:endCxn id="6" idx="1"/>
          </p:cNvCxnSpPr>
          <p:nvPr/>
        </p:nvCxnSpPr>
        <p:spPr>
          <a:xfrm>
            <a:off x="5604462" y="2389428"/>
            <a:ext cx="151793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0" idx="5"/>
            <a:endCxn id="9" idx="1"/>
          </p:cNvCxnSpPr>
          <p:nvPr/>
        </p:nvCxnSpPr>
        <p:spPr>
          <a:xfrm>
            <a:off x="5605855" y="3075228"/>
            <a:ext cx="158530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414973" y="247365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096009" y="247365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105533" y="3159459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9" idx="6"/>
            <a:endCxn id="50" idx="2"/>
          </p:cNvCxnSpPr>
          <p:nvPr/>
        </p:nvCxnSpPr>
        <p:spPr>
          <a:xfrm>
            <a:off x="6567373" y="2549859"/>
            <a:ext cx="5286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0" idx="6"/>
            <a:endCxn id="52" idx="2"/>
          </p:cNvCxnSpPr>
          <p:nvPr/>
        </p:nvCxnSpPr>
        <p:spPr>
          <a:xfrm flipV="1">
            <a:off x="6562610" y="3235659"/>
            <a:ext cx="542923" cy="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9" idx="4"/>
            <a:endCxn id="10" idx="0"/>
          </p:cNvCxnSpPr>
          <p:nvPr/>
        </p:nvCxnSpPr>
        <p:spPr>
          <a:xfrm>
            <a:off x="6491173" y="2626059"/>
            <a:ext cx="0" cy="5334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0" idx="4"/>
            <a:endCxn id="52" idx="0"/>
          </p:cNvCxnSpPr>
          <p:nvPr/>
        </p:nvCxnSpPr>
        <p:spPr>
          <a:xfrm>
            <a:off x="7172209" y="2626059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6155416" y="226410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836452" y="226410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57" idx="6"/>
            <a:endCxn id="58" idx="2"/>
          </p:cNvCxnSpPr>
          <p:nvPr/>
        </p:nvCxnSpPr>
        <p:spPr>
          <a:xfrm>
            <a:off x="6307816" y="2340309"/>
            <a:ext cx="528636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8" idx="5"/>
            <a:endCxn id="50" idx="1"/>
          </p:cNvCxnSpPr>
          <p:nvPr/>
        </p:nvCxnSpPr>
        <p:spPr>
          <a:xfrm>
            <a:off x="6966534" y="2394191"/>
            <a:ext cx="151793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7" idx="5"/>
            <a:endCxn id="49" idx="1"/>
          </p:cNvCxnSpPr>
          <p:nvPr/>
        </p:nvCxnSpPr>
        <p:spPr>
          <a:xfrm>
            <a:off x="6285498" y="2394191"/>
            <a:ext cx="151793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5733937" y="315955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743461" y="3850114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419734" y="3850114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stCxn id="74" idx="6"/>
            <a:endCxn id="75" idx="2"/>
          </p:cNvCxnSpPr>
          <p:nvPr/>
        </p:nvCxnSpPr>
        <p:spPr>
          <a:xfrm>
            <a:off x="5886336" y="3926314"/>
            <a:ext cx="5333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2" idx="4"/>
            <a:endCxn id="74" idx="0"/>
          </p:cNvCxnSpPr>
          <p:nvPr/>
        </p:nvCxnSpPr>
        <p:spPr>
          <a:xfrm>
            <a:off x="5810137" y="3311951"/>
            <a:ext cx="4762" cy="5381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0" idx="4"/>
            <a:endCxn id="75" idx="0"/>
          </p:cNvCxnSpPr>
          <p:nvPr/>
        </p:nvCxnSpPr>
        <p:spPr>
          <a:xfrm flipH="1">
            <a:off x="6491172" y="3311951"/>
            <a:ext cx="1" cy="5381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5483904" y="363580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>
            <a:endCxn id="82" idx="0"/>
          </p:cNvCxnSpPr>
          <p:nvPr/>
        </p:nvCxnSpPr>
        <p:spPr>
          <a:xfrm>
            <a:off x="5550580" y="3102401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82" idx="5"/>
            <a:endCxn id="74" idx="1"/>
          </p:cNvCxnSpPr>
          <p:nvPr/>
        </p:nvCxnSpPr>
        <p:spPr>
          <a:xfrm>
            <a:off x="5605855" y="3765883"/>
            <a:ext cx="158530" cy="1065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096009" y="316431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105533" y="3850114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>
            <a:stCxn id="75" idx="6"/>
            <a:endCxn id="96" idx="2"/>
          </p:cNvCxnSpPr>
          <p:nvPr/>
        </p:nvCxnSpPr>
        <p:spPr>
          <a:xfrm>
            <a:off x="6562609" y="3926314"/>
            <a:ext cx="5429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4" idx="4"/>
            <a:endCxn id="96" idx="0"/>
          </p:cNvCxnSpPr>
          <p:nvPr/>
        </p:nvCxnSpPr>
        <p:spPr>
          <a:xfrm>
            <a:off x="7172209" y="3316714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4793343" y="225934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802867" y="2945146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>
            <a:stCxn id="114" idx="6"/>
            <a:endCxn id="28" idx="2"/>
          </p:cNvCxnSpPr>
          <p:nvPr/>
        </p:nvCxnSpPr>
        <p:spPr>
          <a:xfrm>
            <a:off x="4945743" y="2335546"/>
            <a:ext cx="5286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16" idx="6"/>
            <a:endCxn id="30" idx="2"/>
          </p:cNvCxnSpPr>
          <p:nvPr/>
        </p:nvCxnSpPr>
        <p:spPr>
          <a:xfrm>
            <a:off x="4945742" y="3021346"/>
            <a:ext cx="53816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4"/>
            <a:endCxn id="116" idx="0"/>
          </p:cNvCxnSpPr>
          <p:nvPr/>
        </p:nvCxnSpPr>
        <p:spPr>
          <a:xfrm>
            <a:off x="4869543" y="2411746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4533786" y="20497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214822" y="20497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>
            <a:stCxn id="122" idx="6"/>
            <a:endCxn id="123" idx="2"/>
          </p:cNvCxnSpPr>
          <p:nvPr/>
        </p:nvCxnSpPr>
        <p:spPr>
          <a:xfrm>
            <a:off x="4686186" y="2125996"/>
            <a:ext cx="528636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3" idx="5"/>
            <a:endCxn id="28" idx="1"/>
          </p:cNvCxnSpPr>
          <p:nvPr/>
        </p:nvCxnSpPr>
        <p:spPr>
          <a:xfrm>
            <a:off x="5344904" y="2179878"/>
            <a:ext cx="151794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2" idx="5"/>
            <a:endCxn id="114" idx="1"/>
          </p:cNvCxnSpPr>
          <p:nvPr/>
        </p:nvCxnSpPr>
        <p:spPr>
          <a:xfrm>
            <a:off x="4663868" y="2179878"/>
            <a:ext cx="151793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4802867" y="363580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483903" y="363580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7" idx="6"/>
            <a:endCxn id="138" idx="2"/>
          </p:cNvCxnSpPr>
          <p:nvPr/>
        </p:nvCxnSpPr>
        <p:spPr>
          <a:xfrm>
            <a:off x="4945742" y="3712001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6" idx="4"/>
            <a:endCxn id="137" idx="0"/>
          </p:cNvCxnSpPr>
          <p:nvPr/>
        </p:nvCxnSpPr>
        <p:spPr>
          <a:xfrm>
            <a:off x="4874305" y="3097546"/>
            <a:ext cx="0" cy="5382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7517488" y="225934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527012" y="2945146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Connector 159"/>
          <p:cNvCxnSpPr>
            <a:stCxn id="58" idx="6"/>
            <a:endCxn id="157" idx="2"/>
          </p:cNvCxnSpPr>
          <p:nvPr/>
        </p:nvCxnSpPr>
        <p:spPr>
          <a:xfrm flipV="1">
            <a:off x="6988852" y="2335546"/>
            <a:ext cx="528636" cy="47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7" idx="4"/>
            <a:endCxn id="159" idx="0"/>
          </p:cNvCxnSpPr>
          <p:nvPr/>
        </p:nvCxnSpPr>
        <p:spPr>
          <a:xfrm>
            <a:off x="7593688" y="2411746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6576895" y="20497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7257931" y="20497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>
            <a:stCxn id="164" idx="6"/>
            <a:endCxn id="165" idx="2"/>
          </p:cNvCxnSpPr>
          <p:nvPr/>
        </p:nvCxnSpPr>
        <p:spPr>
          <a:xfrm>
            <a:off x="6729295" y="2125996"/>
            <a:ext cx="528636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64" idx="4"/>
          </p:cNvCxnSpPr>
          <p:nvPr/>
        </p:nvCxnSpPr>
        <p:spPr>
          <a:xfrm>
            <a:off x="6653095" y="2202196"/>
            <a:ext cx="0" cy="138113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65" idx="5"/>
            <a:endCxn id="157" idx="1"/>
          </p:cNvCxnSpPr>
          <p:nvPr/>
        </p:nvCxnSpPr>
        <p:spPr>
          <a:xfrm>
            <a:off x="7388013" y="2179878"/>
            <a:ext cx="151793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4" idx="5"/>
            <a:endCxn id="58" idx="1"/>
          </p:cNvCxnSpPr>
          <p:nvPr/>
        </p:nvCxnSpPr>
        <p:spPr>
          <a:xfrm>
            <a:off x="6706977" y="2179878"/>
            <a:ext cx="151793" cy="1065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/>
          <p:cNvSpPr/>
          <p:nvPr/>
        </p:nvSpPr>
        <p:spPr>
          <a:xfrm>
            <a:off x="7517488" y="295000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527012" y="363580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/>
          <p:cNvCxnSpPr>
            <a:endCxn id="180" idx="2"/>
          </p:cNvCxnSpPr>
          <p:nvPr/>
        </p:nvCxnSpPr>
        <p:spPr>
          <a:xfrm>
            <a:off x="7176971" y="3712001"/>
            <a:ext cx="3500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78" idx="4"/>
            <a:endCxn id="180" idx="0"/>
          </p:cNvCxnSpPr>
          <p:nvPr/>
        </p:nvCxnSpPr>
        <p:spPr>
          <a:xfrm>
            <a:off x="7593688" y="3102401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044479" y="2249930"/>
            <a:ext cx="327119" cy="3112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/>
          <p:cNvCxnSpPr>
            <a:endCxn id="178" idx="2"/>
          </p:cNvCxnSpPr>
          <p:nvPr/>
        </p:nvCxnSpPr>
        <p:spPr>
          <a:xfrm>
            <a:off x="7176971" y="3026201"/>
            <a:ext cx="3405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614698" y="1392674"/>
            <a:ext cx="307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Triangulate </a:t>
            </a:r>
            <a:r>
              <a:rPr lang="en-US" smtClean="0"/>
              <a:t>boundary voxels</a:t>
            </a:r>
            <a:endParaRPr lang="en-US" dirty="0"/>
          </a:p>
        </p:txBody>
      </p:sp>
      <p:cxnSp>
        <p:nvCxnSpPr>
          <p:cNvPr id="322" name="Straight Connector 321"/>
          <p:cNvCxnSpPr>
            <a:stCxn id="122" idx="4"/>
            <a:endCxn id="323" idx="0"/>
          </p:cNvCxnSpPr>
          <p:nvPr/>
        </p:nvCxnSpPr>
        <p:spPr>
          <a:xfrm flipH="1">
            <a:off x="4607605" y="2202196"/>
            <a:ext cx="2381" cy="538163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322"/>
          <p:cNvSpPr/>
          <p:nvPr/>
        </p:nvSpPr>
        <p:spPr>
          <a:xfrm>
            <a:off x="4531405" y="274035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/>
          <p:cNvSpPr/>
          <p:nvPr/>
        </p:nvSpPr>
        <p:spPr>
          <a:xfrm>
            <a:off x="4540929" y="3426159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5" name="Straight Connector 324"/>
          <p:cNvCxnSpPr>
            <a:stCxn id="323" idx="4"/>
            <a:endCxn id="324" idx="0"/>
          </p:cNvCxnSpPr>
          <p:nvPr/>
        </p:nvCxnSpPr>
        <p:spPr>
          <a:xfrm>
            <a:off x="4607605" y="2892759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3" idx="5"/>
            <a:endCxn id="116" idx="1"/>
          </p:cNvCxnSpPr>
          <p:nvPr/>
        </p:nvCxnSpPr>
        <p:spPr>
          <a:xfrm>
            <a:off x="4661487" y="2870441"/>
            <a:ext cx="162304" cy="97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>
            <a:stCxn id="324" idx="5"/>
            <a:endCxn id="137" idx="1"/>
          </p:cNvCxnSpPr>
          <p:nvPr/>
        </p:nvCxnSpPr>
        <p:spPr>
          <a:xfrm>
            <a:off x="4662880" y="3556241"/>
            <a:ext cx="160911" cy="1018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/>
          <p:cNvSpPr/>
          <p:nvPr/>
        </p:nvSpPr>
        <p:spPr>
          <a:xfrm>
            <a:off x="4270260" y="184024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9" name="Straight Connector 358"/>
          <p:cNvCxnSpPr>
            <a:stCxn id="363" idx="4"/>
            <a:endCxn id="364" idx="0"/>
          </p:cNvCxnSpPr>
          <p:nvPr/>
        </p:nvCxnSpPr>
        <p:spPr>
          <a:xfrm>
            <a:off x="3921782" y="2202196"/>
            <a:ext cx="0" cy="53825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>
            <a:stCxn id="358" idx="5"/>
            <a:endCxn id="122" idx="1"/>
          </p:cNvCxnSpPr>
          <p:nvPr/>
        </p:nvCxnSpPr>
        <p:spPr>
          <a:xfrm>
            <a:off x="4400342" y="1970328"/>
            <a:ext cx="155762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69" idx="5"/>
            <a:endCxn id="364" idx="1"/>
          </p:cNvCxnSpPr>
          <p:nvPr/>
        </p:nvCxnSpPr>
        <p:spPr>
          <a:xfrm>
            <a:off x="3719193" y="2660983"/>
            <a:ext cx="148707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364" idx="4"/>
            <a:endCxn id="365" idx="0"/>
          </p:cNvCxnSpPr>
          <p:nvPr/>
        </p:nvCxnSpPr>
        <p:spPr>
          <a:xfrm>
            <a:off x="3921782" y="2892851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Oval 362"/>
          <p:cNvSpPr/>
          <p:nvPr/>
        </p:nvSpPr>
        <p:spPr>
          <a:xfrm>
            <a:off x="3845582" y="20497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3845582" y="274045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3855106" y="342625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3589111" y="184024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/>
          <p:cNvCxnSpPr>
            <a:stCxn id="366" idx="6"/>
            <a:endCxn id="358" idx="2"/>
          </p:cNvCxnSpPr>
          <p:nvPr/>
        </p:nvCxnSpPr>
        <p:spPr>
          <a:xfrm>
            <a:off x="3741511" y="1916446"/>
            <a:ext cx="528749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66" idx="4"/>
          </p:cNvCxnSpPr>
          <p:nvPr/>
        </p:nvCxnSpPr>
        <p:spPr>
          <a:xfrm>
            <a:off x="3665311" y="1992646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Oval 368"/>
          <p:cNvSpPr/>
          <p:nvPr/>
        </p:nvSpPr>
        <p:spPr>
          <a:xfrm>
            <a:off x="3589111" y="253090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/>
          <p:cNvSpPr/>
          <p:nvPr/>
        </p:nvSpPr>
        <p:spPr>
          <a:xfrm>
            <a:off x="3598635" y="321670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1" name="Straight Connector 370"/>
          <p:cNvCxnSpPr>
            <a:stCxn id="369" idx="4"/>
            <a:endCxn id="370" idx="0"/>
          </p:cNvCxnSpPr>
          <p:nvPr/>
        </p:nvCxnSpPr>
        <p:spPr>
          <a:xfrm>
            <a:off x="3665311" y="2683301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>
            <a:stCxn id="370" idx="5"/>
            <a:endCxn id="365" idx="1"/>
          </p:cNvCxnSpPr>
          <p:nvPr/>
        </p:nvCxnSpPr>
        <p:spPr>
          <a:xfrm>
            <a:off x="3720586" y="3346783"/>
            <a:ext cx="155444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366" idx="5"/>
            <a:endCxn id="363" idx="1"/>
          </p:cNvCxnSpPr>
          <p:nvPr/>
        </p:nvCxnSpPr>
        <p:spPr>
          <a:xfrm>
            <a:off x="3719193" y="1970328"/>
            <a:ext cx="148707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>
            <a:stCxn id="363" idx="6"/>
            <a:endCxn id="122" idx="2"/>
          </p:cNvCxnSpPr>
          <p:nvPr/>
        </p:nvCxnSpPr>
        <p:spPr>
          <a:xfrm>
            <a:off x="3997982" y="2125996"/>
            <a:ext cx="535804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>
            <a:stCxn id="364" idx="6"/>
            <a:endCxn id="323" idx="2"/>
          </p:cNvCxnSpPr>
          <p:nvPr/>
        </p:nvCxnSpPr>
        <p:spPr>
          <a:xfrm flipV="1">
            <a:off x="3997982" y="2816559"/>
            <a:ext cx="533423" cy="92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>
            <a:stCxn id="365" idx="6"/>
            <a:endCxn id="324" idx="2"/>
          </p:cNvCxnSpPr>
          <p:nvPr/>
        </p:nvCxnSpPr>
        <p:spPr>
          <a:xfrm flipV="1">
            <a:off x="3997981" y="3502359"/>
            <a:ext cx="542948" cy="92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/>
          <p:cNvSpPr/>
          <p:nvPr/>
        </p:nvSpPr>
        <p:spPr>
          <a:xfrm>
            <a:off x="3666766" y="485218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/>
          <p:cNvSpPr/>
          <p:nvPr/>
        </p:nvSpPr>
        <p:spPr>
          <a:xfrm>
            <a:off x="4347802" y="485218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3676290" y="553798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4357326" y="553798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8" name="Straight Connector 387"/>
          <p:cNvCxnSpPr>
            <a:stCxn id="384" idx="6"/>
            <a:endCxn id="385" idx="2"/>
          </p:cNvCxnSpPr>
          <p:nvPr/>
        </p:nvCxnSpPr>
        <p:spPr>
          <a:xfrm>
            <a:off x="3819166" y="4928383"/>
            <a:ext cx="5286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>
            <a:stCxn id="386" idx="6"/>
            <a:endCxn id="387" idx="2"/>
          </p:cNvCxnSpPr>
          <p:nvPr/>
        </p:nvCxnSpPr>
        <p:spPr>
          <a:xfrm>
            <a:off x="3819165" y="5614183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>
            <a:stCxn id="384" idx="4"/>
            <a:endCxn id="386" idx="0"/>
          </p:cNvCxnSpPr>
          <p:nvPr/>
        </p:nvCxnSpPr>
        <p:spPr>
          <a:xfrm>
            <a:off x="3742966" y="5004583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>
            <a:stCxn id="385" idx="4"/>
            <a:endCxn id="387" idx="0"/>
          </p:cNvCxnSpPr>
          <p:nvPr/>
        </p:nvCxnSpPr>
        <p:spPr>
          <a:xfrm>
            <a:off x="4424002" y="5004583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Oval 391"/>
          <p:cNvSpPr/>
          <p:nvPr/>
        </p:nvSpPr>
        <p:spPr>
          <a:xfrm>
            <a:off x="3407209" y="464263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3416733" y="532843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4" name="Straight Connector 393"/>
          <p:cNvCxnSpPr>
            <a:stCxn id="392" idx="4"/>
            <a:endCxn id="393" idx="0"/>
          </p:cNvCxnSpPr>
          <p:nvPr/>
        </p:nvCxnSpPr>
        <p:spPr>
          <a:xfrm>
            <a:off x="3483409" y="4795033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392" idx="5"/>
            <a:endCxn id="384" idx="1"/>
          </p:cNvCxnSpPr>
          <p:nvPr/>
        </p:nvCxnSpPr>
        <p:spPr>
          <a:xfrm>
            <a:off x="3537291" y="4772715"/>
            <a:ext cx="151793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>
            <a:stCxn id="393" idx="5"/>
            <a:endCxn id="386" idx="1"/>
          </p:cNvCxnSpPr>
          <p:nvPr/>
        </p:nvCxnSpPr>
        <p:spPr>
          <a:xfrm>
            <a:off x="3538684" y="5458515"/>
            <a:ext cx="158530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 396"/>
          <p:cNvSpPr/>
          <p:nvPr/>
        </p:nvSpPr>
        <p:spPr>
          <a:xfrm>
            <a:off x="5028838" y="485694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5038362" y="5542746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Straight Connector 398"/>
          <p:cNvCxnSpPr>
            <a:endCxn id="397" idx="2"/>
          </p:cNvCxnSpPr>
          <p:nvPr/>
        </p:nvCxnSpPr>
        <p:spPr>
          <a:xfrm>
            <a:off x="4500202" y="4933146"/>
            <a:ext cx="5286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endCxn id="398" idx="2"/>
          </p:cNvCxnSpPr>
          <p:nvPr/>
        </p:nvCxnSpPr>
        <p:spPr>
          <a:xfrm>
            <a:off x="4500201" y="5618946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>
            <a:endCxn id="387" idx="0"/>
          </p:cNvCxnSpPr>
          <p:nvPr/>
        </p:nvCxnSpPr>
        <p:spPr>
          <a:xfrm>
            <a:off x="4424002" y="5009346"/>
            <a:ext cx="4762" cy="5286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>
            <a:stCxn id="397" idx="4"/>
            <a:endCxn id="398" idx="0"/>
          </p:cNvCxnSpPr>
          <p:nvPr/>
        </p:nvCxnSpPr>
        <p:spPr>
          <a:xfrm>
            <a:off x="5105038" y="5009346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Oval 402"/>
          <p:cNvSpPr/>
          <p:nvPr/>
        </p:nvSpPr>
        <p:spPr>
          <a:xfrm>
            <a:off x="3676290" y="622863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4357326" y="622863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5" name="Straight Connector 404"/>
          <p:cNvCxnSpPr>
            <a:stCxn id="403" idx="6"/>
            <a:endCxn id="404" idx="2"/>
          </p:cNvCxnSpPr>
          <p:nvPr/>
        </p:nvCxnSpPr>
        <p:spPr>
          <a:xfrm>
            <a:off x="3819165" y="6304838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>
            <a:endCxn id="403" idx="0"/>
          </p:cNvCxnSpPr>
          <p:nvPr/>
        </p:nvCxnSpPr>
        <p:spPr>
          <a:xfrm>
            <a:off x="3742966" y="5695238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>
            <a:endCxn id="404" idx="0"/>
          </p:cNvCxnSpPr>
          <p:nvPr/>
        </p:nvCxnSpPr>
        <p:spPr>
          <a:xfrm>
            <a:off x="4424002" y="5695238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Oval 407"/>
          <p:cNvSpPr/>
          <p:nvPr/>
        </p:nvSpPr>
        <p:spPr>
          <a:xfrm>
            <a:off x="3416733" y="601908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9" name="Straight Connector 408"/>
          <p:cNvCxnSpPr>
            <a:stCxn id="393" idx="4"/>
            <a:endCxn id="408" idx="0"/>
          </p:cNvCxnSpPr>
          <p:nvPr/>
        </p:nvCxnSpPr>
        <p:spPr>
          <a:xfrm>
            <a:off x="3488171" y="5480833"/>
            <a:ext cx="0" cy="53825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>
            <a:stCxn id="408" idx="5"/>
            <a:endCxn id="403" idx="1"/>
          </p:cNvCxnSpPr>
          <p:nvPr/>
        </p:nvCxnSpPr>
        <p:spPr>
          <a:xfrm>
            <a:off x="3538684" y="6149170"/>
            <a:ext cx="158530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 410"/>
          <p:cNvSpPr/>
          <p:nvPr/>
        </p:nvSpPr>
        <p:spPr>
          <a:xfrm>
            <a:off x="5028838" y="554760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/>
          <p:cNvSpPr/>
          <p:nvPr/>
        </p:nvSpPr>
        <p:spPr>
          <a:xfrm>
            <a:off x="4357326" y="623340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/>
        </p:nvSpPr>
        <p:spPr>
          <a:xfrm>
            <a:off x="5038362" y="623340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4" name="Straight Connector 413"/>
          <p:cNvCxnSpPr>
            <a:stCxn id="412" idx="6"/>
            <a:endCxn id="413" idx="2"/>
          </p:cNvCxnSpPr>
          <p:nvPr/>
        </p:nvCxnSpPr>
        <p:spPr>
          <a:xfrm>
            <a:off x="4500201" y="6309601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stCxn id="387" idx="4"/>
            <a:endCxn id="412" idx="0"/>
          </p:cNvCxnSpPr>
          <p:nvPr/>
        </p:nvCxnSpPr>
        <p:spPr>
          <a:xfrm>
            <a:off x="4428764" y="5690383"/>
            <a:ext cx="0" cy="5430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stCxn id="411" idx="4"/>
            <a:endCxn id="413" idx="0"/>
          </p:cNvCxnSpPr>
          <p:nvPr/>
        </p:nvCxnSpPr>
        <p:spPr>
          <a:xfrm>
            <a:off x="5105038" y="5700001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Oval 416"/>
          <p:cNvSpPr/>
          <p:nvPr/>
        </p:nvSpPr>
        <p:spPr>
          <a:xfrm>
            <a:off x="2726172" y="464263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/>
          <p:cNvSpPr/>
          <p:nvPr/>
        </p:nvSpPr>
        <p:spPr>
          <a:xfrm>
            <a:off x="3407208" y="464263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/>
        </p:nvSpPr>
        <p:spPr>
          <a:xfrm>
            <a:off x="2735696" y="532843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0" name="Straight Connector 419"/>
          <p:cNvCxnSpPr>
            <a:stCxn id="417" idx="6"/>
            <a:endCxn id="418" idx="2"/>
          </p:cNvCxnSpPr>
          <p:nvPr/>
        </p:nvCxnSpPr>
        <p:spPr>
          <a:xfrm>
            <a:off x="2878572" y="4718833"/>
            <a:ext cx="5286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>
            <a:stCxn id="419" idx="6"/>
            <a:endCxn id="393" idx="2"/>
          </p:cNvCxnSpPr>
          <p:nvPr/>
        </p:nvCxnSpPr>
        <p:spPr>
          <a:xfrm>
            <a:off x="2878571" y="5404633"/>
            <a:ext cx="53816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>
            <a:stCxn id="417" idx="4"/>
            <a:endCxn id="419" idx="0"/>
          </p:cNvCxnSpPr>
          <p:nvPr/>
        </p:nvCxnSpPr>
        <p:spPr>
          <a:xfrm>
            <a:off x="2802372" y="4795033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>
            <a:stCxn id="418" idx="4"/>
            <a:endCxn id="393" idx="0"/>
          </p:cNvCxnSpPr>
          <p:nvPr/>
        </p:nvCxnSpPr>
        <p:spPr>
          <a:xfrm>
            <a:off x="3483408" y="4795033"/>
            <a:ext cx="4763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Oval 423"/>
          <p:cNvSpPr/>
          <p:nvPr/>
        </p:nvSpPr>
        <p:spPr>
          <a:xfrm>
            <a:off x="2466615" y="443308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/>
        </p:nvSpPr>
        <p:spPr>
          <a:xfrm>
            <a:off x="2476139" y="511888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6" name="Straight Connector 425"/>
          <p:cNvCxnSpPr>
            <a:stCxn id="424" idx="4"/>
            <a:endCxn id="425" idx="0"/>
          </p:cNvCxnSpPr>
          <p:nvPr/>
        </p:nvCxnSpPr>
        <p:spPr>
          <a:xfrm>
            <a:off x="2542815" y="4585483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424" idx="5"/>
            <a:endCxn id="417" idx="1"/>
          </p:cNvCxnSpPr>
          <p:nvPr/>
        </p:nvCxnSpPr>
        <p:spPr>
          <a:xfrm>
            <a:off x="2596697" y="4563165"/>
            <a:ext cx="151793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stCxn id="425" idx="5"/>
            <a:endCxn id="419" idx="1"/>
          </p:cNvCxnSpPr>
          <p:nvPr/>
        </p:nvCxnSpPr>
        <p:spPr>
          <a:xfrm>
            <a:off x="2598090" y="5248965"/>
            <a:ext cx="158530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Oval 428"/>
          <p:cNvSpPr/>
          <p:nvPr/>
        </p:nvSpPr>
        <p:spPr>
          <a:xfrm>
            <a:off x="2735696" y="601908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/>
          <p:cNvSpPr/>
          <p:nvPr/>
        </p:nvSpPr>
        <p:spPr>
          <a:xfrm>
            <a:off x="3416732" y="601908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1" name="Straight Connector 430"/>
          <p:cNvCxnSpPr>
            <a:stCxn id="429" idx="6"/>
            <a:endCxn id="430" idx="2"/>
          </p:cNvCxnSpPr>
          <p:nvPr/>
        </p:nvCxnSpPr>
        <p:spPr>
          <a:xfrm>
            <a:off x="2878571" y="6095288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9" idx="4"/>
            <a:endCxn id="429" idx="0"/>
          </p:cNvCxnSpPr>
          <p:nvPr/>
        </p:nvCxnSpPr>
        <p:spPr>
          <a:xfrm>
            <a:off x="2807134" y="5480833"/>
            <a:ext cx="0" cy="5382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Oval 432"/>
          <p:cNvSpPr/>
          <p:nvPr/>
        </p:nvSpPr>
        <p:spPr>
          <a:xfrm>
            <a:off x="2476139" y="580953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4" name="Straight Connector 433"/>
          <p:cNvCxnSpPr>
            <a:stCxn id="425" idx="4"/>
            <a:endCxn id="433" idx="0"/>
          </p:cNvCxnSpPr>
          <p:nvPr/>
        </p:nvCxnSpPr>
        <p:spPr>
          <a:xfrm>
            <a:off x="2547577" y="5271283"/>
            <a:ext cx="0" cy="53825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>
            <a:stCxn id="433" idx="5"/>
            <a:endCxn id="429" idx="1"/>
          </p:cNvCxnSpPr>
          <p:nvPr/>
        </p:nvCxnSpPr>
        <p:spPr>
          <a:xfrm>
            <a:off x="2598090" y="5939620"/>
            <a:ext cx="158530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>
            <a:stCxn id="397" idx="6"/>
            <a:endCxn id="446" idx="2"/>
          </p:cNvCxnSpPr>
          <p:nvPr/>
        </p:nvCxnSpPr>
        <p:spPr>
          <a:xfrm>
            <a:off x="5181238" y="4933146"/>
            <a:ext cx="5226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>
            <a:stCxn id="398" idx="6"/>
            <a:endCxn id="449" idx="2"/>
          </p:cNvCxnSpPr>
          <p:nvPr/>
        </p:nvCxnSpPr>
        <p:spPr>
          <a:xfrm>
            <a:off x="5181237" y="5618946"/>
            <a:ext cx="522673" cy="48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7" idx="5"/>
            <a:endCxn id="393" idx="1"/>
          </p:cNvCxnSpPr>
          <p:nvPr/>
        </p:nvCxnSpPr>
        <p:spPr>
          <a:xfrm>
            <a:off x="2856254" y="4772715"/>
            <a:ext cx="581403" cy="57803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19" idx="5"/>
            <a:endCxn id="430" idx="1"/>
          </p:cNvCxnSpPr>
          <p:nvPr/>
        </p:nvCxnSpPr>
        <p:spPr>
          <a:xfrm>
            <a:off x="2857647" y="5458515"/>
            <a:ext cx="580009" cy="58289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393" idx="4"/>
            <a:endCxn id="403" idx="0"/>
          </p:cNvCxnSpPr>
          <p:nvPr/>
        </p:nvCxnSpPr>
        <p:spPr>
          <a:xfrm>
            <a:off x="3488171" y="5480833"/>
            <a:ext cx="259557" cy="74780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18" idx="4"/>
            <a:endCxn id="386" idx="0"/>
          </p:cNvCxnSpPr>
          <p:nvPr/>
        </p:nvCxnSpPr>
        <p:spPr>
          <a:xfrm>
            <a:off x="3483408" y="4795033"/>
            <a:ext cx="264320" cy="74295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/>
          <p:cNvCxnSpPr>
            <a:stCxn id="384" idx="5"/>
            <a:endCxn id="387" idx="1"/>
          </p:cNvCxnSpPr>
          <p:nvPr/>
        </p:nvCxnSpPr>
        <p:spPr>
          <a:xfrm>
            <a:off x="3796848" y="4982265"/>
            <a:ext cx="581402" cy="57803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/>
          <p:cNvCxnSpPr>
            <a:stCxn id="386" idx="5"/>
            <a:endCxn id="404" idx="1"/>
          </p:cNvCxnSpPr>
          <p:nvPr/>
        </p:nvCxnSpPr>
        <p:spPr>
          <a:xfrm>
            <a:off x="3798241" y="5668065"/>
            <a:ext cx="580009" cy="58289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>
            <a:stCxn id="385" idx="5"/>
            <a:endCxn id="411" idx="1"/>
          </p:cNvCxnSpPr>
          <p:nvPr/>
        </p:nvCxnSpPr>
        <p:spPr>
          <a:xfrm>
            <a:off x="4477884" y="4982265"/>
            <a:ext cx="573272" cy="587654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13" idx="6"/>
            <a:endCxn id="450" idx="2"/>
          </p:cNvCxnSpPr>
          <p:nvPr/>
        </p:nvCxnSpPr>
        <p:spPr>
          <a:xfrm>
            <a:off x="5181237" y="6309601"/>
            <a:ext cx="532197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/>
          <p:cNvSpPr/>
          <p:nvPr/>
        </p:nvSpPr>
        <p:spPr>
          <a:xfrm>
            <a:off x="5703910" y="485694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/>
          <p:cNvSpPr/>
          <p:nvPr/>
        </p:nvSpPr>
        <p:spPr>
          <a:xfrm>
            <a:off x="5713434" y="5542746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/>
          <p:cNvCxnSpPr>
            <a:stCxn id="446" idx="4"/>
            <a:endCxn id="447" idx="0"/>
          </p:cNvCxnSpPr>
          <p:nvPr/>
        </p:nvCxnSpPr>
        <p:spPr>
          <a:xfrm>
            <a:off x="5780110" y="5009346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/>
          <p:cNvSpPr/>
          <p:nvPr/>
        </p:nvSpPr>
        <p:spPr>
          <a:xfrm>
            <a:off x="5703910" y="554760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>
            <a:off x="5713434" y="623340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1" name="Straight Connector 450"/>
          <p:cNvCxnSpPr>
            <a:stCxn id="449" idx="4"/>
            <a:endCxn id="450" idx="0"/>
          </p:cNvCxnSpPr>
          <p:nvPr/>
        </p:nvCxnSpPr>
        <p:spPr>
          <a:xfrm>
            <a:off x="5780110" y="5700001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>
            <a:stCxn id="387" idx="5"/>
            <a:endCxn id="413" idx="1"/>
          </p:cNvCxnSpPr>
          <p:nvPr/>
        </p:nvCxnSpPr>
        <p:spPr>
          <a:xfrm>
            <a:off x="4479277" y="5668065"/>
            <a:ext cx="580009" cy="587654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>
            <a:stCxn id="411" idx="5"/>
            <a:endCxn id="450" idx="1"/>
          </p:cNvCxnSpPr>
          <p:nvPr/>
        </p:nvCxnSpPr>
        <p:spPr>
          <a:xfrm>
            <a:off x="5158920" y="5677683"/>
            <a:ext cx="575438" cy="57803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/>
          <p:cNvCxnSpPr>
            <a:stCxn id="397" idx="5"/>
            <a:endCxn id="449" idx="1"/>
          </p:cNvCxnSpPr>
          <p:nvPr/>
        </p:nvCxnSpPr>
        <p:spPr>
          <a:xfrm>
            <a:off x="5158920" y="4987028"/>
            <a:ext cx="567308" cy="58289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/>
          <p:cNvCxnSpPr>
            <a:stCxn id="424" idx="4"/>
            <a:endCxn id="419" idx="0"/>
          </p:cNvCxnSpPr>
          <p:nvPr/>
        </p:nvCxnSpPr>
        <p:spPr>
          <a:xfrm>
            <a:off x="2542815" y="4585483"/>
            <a:ext cx="264319" cy="74295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/>
          <p:cNvCxnSpPr>
            <a:stCxn id="425" idx="4"/>
            <a:endCxn id="429" idx="0"/>
          </p:cNvCxnSpPr>
          <p:nvPr/>
        </p:nvCxnSpPr>
        <p:spPr>
          <a:xfrm>
            <a:off x="2547577" y="5271283"/>
            <a:ext cx="259557" cy="74780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Oval 456"/>
          <p:cNvSpPr/>
          <p:nvPr/>
        </p:nvSpPr>
        <p:spPr>
          <a:xfrm>
            <a:off x="1785578" y="443308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/>
        </p:nvSpPr>
        <p:spPr>
          <a:xfrm>
            <a:off x="1795102" y="511888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/>
          <p:cNvSpPr/>
          <p:nvPr/>
        </p:nvSpPr>
        <p:spPr>
          <a:xfrm>
            <a:off x="1795102" y="580953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0" name="Straight Connector 459"/>
          <p:cNvCxnSpPr>
            <a:stCxn id="457" idx="6"/>
            <a:endCxn id="424" idx="2"/>
          </p:cNvCxnSpPr>
          <p:nvPr/>
        </p:nvCxnSpPr>
        <p:spPr>
          <a:xfrm>
            <a:off x="1937978" y="4509283"/>
            <a:ext cx="528637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>
            <a:stCxn id="458" idx="6"/>
            <a:endCxn id="425" idx="2"/>
          </p:cNvCxnSpPr>
          <p:nvPr/>
        </p:nvCxnSpPr>
        <p:spPr>
          <a:xfrm>
            <a:off x="1937977" y="5195083"/>
            <a:ext cx="538162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>
            <a:stCxn id="459" idx="6"/>
            <a:endCxn id="433" idx="2"/>
          </p:cNvCxnSpPr>
          <p:nvPr/>
        </p:nvCxnSpPr>
        <p:spPr>
          <a:xfrm>
            <a:off x="1937977" y="5885738"/>
            <a:ext cx="538162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>
            <a:stCxn id="458" idx="4"/>
            <a:endCxn id="459" idx="0"/>
          </p:cNvCxnSpPr>
          <p:nvPr/>
        </p:nvCxnSpPr>
        <p:spPr>
          <a:xfrm>
            <a:off x="1866540" y="5271283"/>
            <a:ext cx="0" cy="53825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/>
          <p:cNvCxnSpPr>
            <a:stCxn id="458" idx="5"/>
            <a:endCxn id="433" idx="1"/>
          </p:cNvCxnSpPr>
          <p:nvPr/>
        </p:nvCxnSpPr>
        <p:spPr>
          <a:xfrm>
            <a:off x="1917053" y="5248965"/>
            <a:ext cx="580010" cy="58289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>
            <a:stCxn id="457" idx="5"/>
            <a:endCxn id="425" idx="1"/>
          </p:cNvCxnSpPr>
          <p:nvPr/>
        </p:nvCxnSpPr>
        <p:spPr>
          <a:xfrm>
            <a:off x="1915660" y="4563165"/>
            <a:ext cx="581403" cy="57803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>
            <a:stCxn id="457" idx="4"/>
            <a:endCxn id="458" idx="0"/>
          </p:cNvCxnSpPr>
          <p:nvPr/>
        </p:nvCxnSpPr>
        <p:spPr>
          <a:xfrm>
            <a:off x="1861778" y="4585483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4556104" y="4099870"/>
            <a:ext cx="1599312" cy="411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Triangulation</a:t>
            </a:r>
          </a:p>
        </p:txBody>
      </p:sp>
      <p:cxnSp>
        <p:nvCxnSpPr>
          <p:cNvPr id="468" name="Straight Arrow Connector 467"/>
          <p:cNvCxnSpPr/>
          <p:nvPr/>
        </p:nvCxnSpPr>
        <p:spPr>
          <a:xfrm flipH="1">
            <a:off x="3793546" y="3926314"/>
            <a:ext cx="935472" cy="50676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133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679931" y="225519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60967" y="225519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89455" y="294099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70491" y="294099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5" idx="6"/>
            <a:endCxn id="6" idx="2"/>
          </p:cNvCxnSpPr>
          <p:nvPr/>
        </p:nvCxnSpPr>
        <p:spPr>
          <a:xfrm>
            <a:off x="2832331" y="2331398"/>
            <a:ext cx="5286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6"/>
            <a:endCxn id="8" idx="2"/>
          </p:cNvCxnSpPr>
          <p:nvPr/>
        </p:nvCxnSpPr>
        <p:spPr>
          <a:xfrm>
            <a:off x="2832330" y="3017198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4"/>
            <a:endCxn id="7" idx="0"/>
          </p:cNvCxnSpPr>
          <p:nvPr/>
        </p:nvCxnSpPr>
        <p:spPr>
          <a:xfrm>
            <a:off x="2756131" y="2407598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8" idx="0"/>
          </p:cNvCxnSpPr>
          <p:nvPr/>
        </p:nvCxnSpPr>
        <p:spPr>
          <a:xfrm>
            <a:off x="3437167" y="2407598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420374" y="204564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29898" y="273144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3" idx="4"/>
            <a:endCxn id="15" idx="0"/>
          </p:cNvCxnSpPr>
          <p:nvPr/>
        </p:nvCxnSpPr>
        <p:spPr>
          <a:xfrm>
            <a:off x="2496574" y="2198048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  <a:endCxn id="5" idx="1"/>
          </p:cNvCxnSpPr>
          <p:nvPr/>
        </p:nvCxnSpPr>
        <p:spPr>
          <a:xfrm>
            <a:off x="2550456" y="2175730"/>
            <a:ext cx="151793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5"/>
            <a:endCxn id="7" idx="1"/>
          </p:cNvCxnSpPr>
          <p:nvPr/>
        </p:nvCxnSpPr>
        <p:spPr>
          <a:xfrm>
            <a:off x="2551849" y="2861530"/>
            <a:ext cx="158530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042003" y="225996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51527" y="294576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endCxn id="27" idx="2"/>
          </p:cNvCxnSpPr>
          <p:nvPr/>
        </p:nvCxnSpPr>
        <p:spPr>
          <a:xfrm>
            <a:off x="3513367" y="2336161"/>
            <a:ext cx="5286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9" idx="2"/>
          </p:cNvCxnSpPr>
          <p:nvPr/>
        </p:nvCxnSpPr>
        <p:spPr>
          <a:xfrm>
            <a:off x="3513366" y="3021961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8" idx="0"/>
          </p:cNvCxnSpPr>
          <p:nvPr/>
        </p:nvCxnSpPr>
        <p:spPr>
          <a:xfrm>
            <a:off x="3437167" y="2412361"/>
            <a:ext cx="4762" cy="5286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7" idx="4"/>
            <a:endCxn id="29" idx="0"/>
          </p:cNvCxnSpPr>
          <p:nvPr/>
        </p:nvCxnSpPr>
        <p:spPr>
          <a:xfrm>
            <a:off x="4118203" y="2412361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689455" y="363165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70491" y="363165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6"/>
            <a:endCxn id="50" idx="2"/>
          </p:cNvCxnSpPr>
          <p:nvPr/>
        </p:nvCxnSpPr>
        <p:spPr>
          <a:xfrm>
            <a:off x="2832330" y="3707853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49" idx="0"/>
          </p:cNvCxnSpPr>
          <p:nvPr/>
        </p:nvCxnSpPr>
        <p:spPr>
          <a:xfrm>
            <a:off x="2756131" y="3098253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0" idx="0"/>
          </p:cNvCxnSpPr>
          <p:nvPr/>
        </p:nvCxnSpPr>
        <p:spPr>
          <a:xfrm>
            <a:off x="3437167" y="3098253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429898" y="342210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15" idx="4"/>
            <a:endCxn id="57" idx="0"/>
          </p:cNvCxnSpPr>
          <p:nvPr/>
        </p:nvCxnSpPr>
        <p:spPr>
          <a:xfrm>
            <a:off x="2501336" y="2883848"/>
            <a:ext cx="0" cy="53825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7" idx="5"/>
            <a:endCxn id="49" idx="1"/>
          </p:cNvCxnSpPr>
          <p:nvPr/>
        </p:nvCxnSpPr>
        <p:spPr>
          <a:xfrm>
            <a:off x="2551849" y="3552185"/>
            <a:ext cx="158530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042003" y="295061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370491" y="3636416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051527" y="3636416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>
            <a:stCxn id="70" idx="6"/>
            <a:endCxn id="71" idx="2"/>
          </p:cNvCxnSpPr>
          <p:nvPr/>
        </p:nvCxnSpPr>
        <p:spPr>
          <a:xfrm>
            <a:off x="3513366" y="3712616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" idx="4"/>
            <a:endCxn id="70" idx="0"/>
          </p:cNvCxnSpPr>
          <p:nvPr/>
        </p:nvCxnSpPr>
        <p:spPr>
          <a:xfrm>
            <a:off x="3441929" y="3093398"/>
            <a:ext cx="0" cy="5430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9" idx="4"/>
            <a:endCxn id="71" idx="0"/>
          </p:cNvCxnSpPr>
          <p:nvPr/>
        </p:nvCxnSpPr>
        <p:spPr>
          <a:xfrm>
            <a:off x="4118203" y="3103016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739337" y="204564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2420373" y="204564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748861" y="273144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89" idx="6"/>
            <a:endCxn id="90" idx="2"/>
          </p:cNvCxnSpPr>
          <p:nvPr/>
        </p:nvCxnSpPr>
        <p:spPr>
          <a:xfrm>
            <a:off x="1891737" y="2121848"/>
            <a:ext cx="5286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1" idx="6"/>
            <a:endCxn id="15" idx="2"/>
          </p:cNvCxnSpPr>
          <p:nvPr/>
        </p:nvCxnSpPr>
        <p:spPr>
          <a:xfrm>
            <a:off x="1891736" y="2807648"/>
            <a:ext cx="53816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4"/>
            <a:endCxn id="91" idx="0"/>
          </p:cNvCxnSpPr>
          <p:nvPr/>
        </p:nvCxnSpPr>
        <p:spPr>
          <a:xfrm>
            <a:off x="1815537" y="2198048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4"/>
            <a:endCxn id="15" idx="0"/>
          </p:cNvCxnSpPr>
          <p:nvPr/>
        </p:nvCxnSpPr>
        <p:spPr>
          <a:xfrm>
            <a:off x="2496573" y="2198048"/>
            <a:ext cx="4763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479780" y="183609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489304" y="252189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4"/>
            <a:endCxn id="99" idx="0"/>
          </p:cNvCxnSpPr>
          <p:nvPr/>
        </p:nvCxnSpPr>
        <p:spPr>
          <a:xfrm>
            <a:off x="1555980" y="1988498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97" idx="5"/>
            <a:endCxn id="89" idx="1"/>
          </p:cNvCxnSpPr>
          <p:nvPr/>
        </p:nvCxnSpPr>
        <p:spPr>
          <a:xfrm>
            <a:off x="1609862" y="1966180"/>
            <a:ext cx="151793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9" idx="5"/>
            <a:endCxn id="91" idx="1"/>
          </p:cNvCxnSpPr>
          <p:nvPr/>
        </p:nvCxnSpPr>
        <p:spPr>
          <a:xfrm>
            <a:off x="1611255" y="2651980"/>
            <a:ext cx="158530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1748861" y="342210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429897" y="342210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>
            <a:stCxn id="112" idx="6"/>
            <a:endCxn id="113" idx="2"/>
          </p:cNvCxnSpPr>
          <p:nvPr/>
        </p:nvCxnSpPr>
        <p:spPr>
          <a:xfrm>
            <a:off x="1891736" y="3498303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1" idx="4"/>
            <a:endCxn id="112" idx="0"/>
          </p:cNvCxnSpPr>
          <p:nvPr/>
        </p:nvCxnSpPr>
        <p:spPr>
          <a:xfrm>
            <a:off x="1820299" y="2883848"/>
            <a:ext cx="0" cy="5382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1489304" y="321255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99" idx="4"/>
            <a:endCxn id="120" idx="0"/>
          </p:cNvCxnSpPr>
          <p:nvPr/>
        </p:nvCxnSpPr>
        <p:spPr>
          <a:xfrm>
            <a:off x="1560742" y="2674298"/>
            <a:ext cx="0" cy="53825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0" idx="5"/>
            <a:endCxn id="112" idx="1"/>
          </p:cNvCxnSpPr>
          <p:nvPr/>
        </p:nvCxnSpPr>
        <p:spPr>
          <a:xfrm>
            <a:off x="1611255" y="3342635"/>
            <a:ext cx="158530" cy="101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27" idx="6"/>
            <a:endCxn id="149" idx="2"/>
          </p:cNvCxnSpPr>
          <p:nvPr/>
        </p:nvCxnSpPr>
        <p:spPr>
          <a:xfrm>
            <a:off x="4194403" y="2336161"/>
            <a:ext cx="5226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29" idx="6"/>
            <a:endCxn id="160" idx="2"/>
          </p:cNvCxnSpPr>
          <p:nvPr/>
        </p:nvCxnSpPr>
        <p:spPr>
          <a:xfrm>
            <a:off x="4194402" y="3021961"/>
            <a:ext cx="522673" cy="48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04" y="1912298"/>
            <a:ext cx="3051311" cy="1896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0" name="Straight Connector 99"/>
          <p:cNvCxnSpPr>
            <a:stCxn id="89" idx="5"/>
            <a:endCxn id="15" idx="1"/>
          </p:cNvCxnSpPr>
          <p:nvPr/>
        </p:nvCxnSpPr>
        <p:spPr>
          <a:xfrm>
            <a:off x="1869419" y="2175730"/>
            <a:ext cx="581403" cy="57803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91" idx="5"/>
            <a:endCxn id="113" idx="1"/>
          </p:cNvCxnSpPr>
          <p:nvPr/>
        </p:nvCxnSpPr>
        <p:spPr>
          <a:xfrm>
            <a:off x="1870812" y="2861530"/>
            <a:ext cx="580009" cy="58289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5" idx="4"/>
            <a:endCxn id="49" idx="0"/>
          </p:cNvCxnSpPr>
          <p:nvPr/>
        </p:nvCxnSpPr>
        <p:spPr>
          <a:xfrm>
            <a:off x="2501336" y="2883848"/>
            <a:ext cx="259557" cy="74780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90" idx="4"/>
            <a:endCxn id="7" idx="0"/>
          </p:cNvCxnSpPr>
          <p:nvPr/>
        </p:nvCxnSpPr>
        <p:spPr>
          <a:xfrm>
            <a:off x="2496573" y="2198048"/>
            <a:ext cx="264320" cy="74295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5" idx="5"/>
            <a:endCxn id="8" idx="1"/>
          </p:cNvCxnSpPr>
          <p:nvPr/>
        </p:nvCxnSpPr>
        <p:spPr>
          <a:xfrm>
            <a:off x="2810013" y="2385280"/>
            <a:ext cx="581402" cy="57803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7" idx="5"/>
            <a:endCxn id="50" idx="1"/>
          </p:cNvCxnSpPr>
          <p:nvPr/>
        </p:nvCxnSpPr>
        <p:spPr>
          <a:xfrm>
            <a:off x="2811406" y="3071080"/>
            <a:ext cx="580009" cy="58289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6" idx="5"/>
            <a:endCxn id="69" idx="1"/>
          </p:cNvCxnSpPr>
          <p:nvPr/>
        </p:nvCxnSpPr>
        <p:spPr>
          <a:xfrm>
            <a:off x="3491049" y="2385280"/>
            <a:ext cx="573272" cy="587654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71" idx="6"/>
            <a:endCxn id="161" idx="2"/>
          </p:cNvCxnSpPr>
          <p:nvPr/>
        </p:nvCxnSpPr>
        <p:spPr>
          <a:xfrm>
            <a:off x="4194402" y="3712616"/>
            <a:ext cx="532197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717075" y="225996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726599" y="294576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/>
          <p:cNvCxnSpPr>
            <a:stCxn id="149" idx="4"/>
            <a:endCxn id="150" idx="0"/>
          </p:cNvCxnSpPr>
          <p:nvPr/>
        </p:nvCxnSpPr>
        <p:spPr>
          <a:xfrm>
            <a:off x="4793275" y="2412361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4717075" y="295061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726599" y="3636416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>
            <a:stCxn id="160" idx="4"/>
            <a:endCxn id="161" idx="0"/>
          </p:cNvCxnSpPr>
          <p:nvPr/>
        </p:nvCxnSpPr>
        <p:spPr>
          <a:xfrm>
            <a:off x="4793275" y="3103016"/>
            <a:ext cx="4762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8" idx="5"/>
            <a:endCxn id="71" idx="1"/>
          </p:cNvCxnSpPr>
          <p:nvPr/>
        </p:nvCxnSpPr>
        <p:spPr>
          <a:xfrm>
            <a:off x="3492442" y="3071080"/>
            <a:ext cx="580009" cy="587654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69" idx="5"/>
            <a:endCxn id="161" idx="1"/>
          </p:cNvCxnSpPr>
          <p:nvPr/>
        </p:nvCxnSpPr>
        <p:spPr>
          <a:xfrm>
            <a:off x="4172085" y="3080698"/>
            <a:ext cx="575438" cy="57803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7" idx="5"/>
            <a:endCxn id="160" idx="1"/>
          </p:cNvCxnSpPr>
          <p:nvPr/>
        </p:nvCxnSpPr>
        <p:spPr>
          <a:xfrm>
            <a:off x="4172085" y="2390043"/>
            <a:ext cx="567308" cy="58289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97" idx="4"/>
            <a:endCxn id="91" idx="0"/>
          </p:cNvCxnSpPr>
          <p:nvPr/>
        </p:nvCxnSpPr>
        <p:spPr>
          <a:xfrm>
            <a:off x="1555980" y="1988498"/>
            <a:ext cx="264319" cy="74295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>
            <a:stCxn id="99" idx="4"/>
            <a:endCxn id="112" idx="0"/>
          </p:cNvCxnSpPr>
          <p:nvPr/>
        </p:nvCxnSpPr>
        <p:spPr>
          <a:xfrm>
            <a:off x="1560742" y="2674298"/>
            <a:ext cx="259557" cy="74780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Oval 415"/>
          <p:cNvSpPr/>
          <p:nvPr/>
        </p:nvSpPr>
        <p:spPr>
          <a:xfrm>
            <a:off x="798743" y="183609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/>
          <p:cNvSpPr/>
          <p:nvPr/>
        </p:nvSpPr>
        <p:spPr>
          <a:xfrm>
            <a:off x="808267" y="2521898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/>
        </p:nvSpPr>
        <p:spPr>
          <a:xfrm>
            <a:off x="808267" y="321255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0" name="Straight Connector 419"/>
          <p:cNvCxnSpPr>
            <a:stCxn id="416" idx="6"/>
            <a:endCxn id="97" idx="2"/>
          </p:cNvCxnSpPr>
          <p:nvPr/>
        </p:nvCxnSpPr>
        <p:spPr>
          <a:xfrm>
            <a:off x="951143" y="1912298"/>
            <a:ext cx="528637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>
            <a:stCxn id="418" idx="6"/>
            <a:endCxn id="99" idx="2"/>
          </p:cNvCxnSpPr>
          <p:nvPr/>
        </p:nvCxnSpPr>
        <p:spPr>
          <a:xfrm>
            <a:off x="951142" y="2598098"/>
            <a:ext cx="538162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stCxn id="419" idx="6"/>
            <a:endCxn id="120" idx="2"/>
          </p:cNvCxnSpPr>
          <p:nvPr/>
        </p:nvCxnSpPr>
        <p:spPr>
          <a:xfrm>
            <a:off x="951142" y="3288753"/>
            <a:ext cx="538162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>
            <a:stCxn id="418" idx="4"/>
            <a:endCxn id="419" idx="0"/>
          </p:cNvCxnSpPr>
          <p:nvPr/>
        </p:nvCxnSpPr>
        <p:spPr>
          <a:xfrm>
            <a:off x="879705" y="2674298"/>
            <a:ext cx="0" cy="53825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>
            <a:stCxn id="418" idx="5"/>
            <a:endCxn id="120" idx="1"/>
          </p:cNvCxnSpPr>
          <p:nvPr/>
        </p:nvCxnSpPr>
        <p:spPr>
          <a:xfrm>
            <a:off x="930218" y="2651980"/>
            <a:ext cx="580010" cy="58289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>
            <a:stCxn id="416" idx="5"/>
            <a:endCxn id="99" idx="1"/>
          </p:cNvCxnSpPr>
          <p:nvPr/>
        </p:nvCxnSpPr>
        <p:spPr>
          <a:xfrm>
            <a:off x="928825" y="1966180"/>
            <a:ext cx="581403" cy="57803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416" idx="4"/>
            <a:endCxn id="418" idx="0"/>
          </p:cNvCxnSpPr>
          <p:nvPr/>
        </p:nvCxnSpPr>
        <p:spPr>
          <a:xfrm>
            <a:off x="874943" y="1988498"/>
            <a:ext cx="4762" cy="5334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Oval 442"/>
          <p:cNvSpPr/>
          <p:nvPr/>
        </p:nvSpPr>
        <p:spPr>
          <a:xfrm>
            <a:off x="2942515" y="494619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/>
          <p:cNvSpPr/>
          <p:nvPr/>
        </p:nvSpPr>
        <p:spPr>
          <a:xfrm>
            <a:off x="3525677" y="482133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>
            <a:off x="2823602" y="5491255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/>
        </p:nvSpPr>
        <p:spPr>
          <a:xfrm>
            <a:off x="3441929" y="5500224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7" name="Straight Connector 446"/>
          <p:cNvCxnSpPr>
            <a:stCxn id="443" idx="6"/>
            <a:endCxn id="444" idx="2"/>
          </p:cNvCxnSpPr>
          <p:nvPr/>
        </p:nvCxnSpPr>
        <p:spPr>
          <a:xfrm flipV="1">
            <a:off x="3094915" y="4897531"/>
            <a:ext cx="430762" cy="124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>
            <a:stCxn id="445" idx="6"/>
            <a:endCxn id="446" idx="2"/>
          </p:cNvCxnSpPr>
          <p:nvPr/>
        </p:nvCxnSpPr>
        <p:spPr>
          <a:xfrm>
            <a:off x="2966477" y="5567455"/>
            <a:ext cx="475452" cy="89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stCxn id="443" idx="4"/>
            <a:endCxn id="445" idx="0"/>
          </p:cNvCxnSpPr>
          <p:nvPr/>
        </p:nvCxnSpPr>
        <p:spPr>
          <a:xfrm flipH="1">
            <a:off x="2895040" y="5098598"/>
            <a:ext cx="123675" cy="3926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44" idx="4"/>
            <a:endCxn id="446" idx="0"/>
          </p:cNvCxnSpPr>
          <p:nvPr/>
        </p:nvCxnSpPr>
        <p:spPr>
          <a:xfrm flipH="1">
            <a:off x="3513367" y="4973731"/>
            <a:ext cx="88510" cy="5264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Oval 452"/>
          <p:cNvSpPr/>
          <p:nvPr/>
        </p:nvSpPr>
        <p:spPr>
          <a:xfrm>
            <a:off x="2197073" y="5313360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5" name="Straight Connector 454"/>
          <p:cNvCxnSpPr>
            <a:stCxn id="487" idx="4"/>
            <a:endCxn id="453" idx="0"/>
          </p:cNvCxnSpPr>
          <p:nvPr/>
        </p:nvCxnSpPr>
        <p:spPr>
          <a:xfrm flipH="1">
            <a:off x="2268511" y="4976174"/>
            <a:ext cx="232825" cy="33718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>
            <a:stCxn id="487" idx="5"/>
            <a:endCxn id="443" idx="1"/>
          </p:cNvCxnSpPr>
          <p:nvPr/>
        </p:nvCxnSpPr>
        <p:spPr>
          <a:xfrm>
            <a:off x="2555218" y="4953856"/>
            <a:ext cx="409615" cy="146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/>
          <p:cNvCxnSpPr>
            <a:stCxn id="453" idx="5"/>
            <a:endCxn id="445" idx="1"/>
          </p:cNvCxnSpPr>
          <p:nvPr/>
        </p:nvCxnSpPr>
        <p:spPr>
          <a:xfrm>
            <a:off x="2319024" y="5443442"/>
            <a:ext cx="525502" cy="701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Oval 458"/>
          <p:cNvSpPr/>
          <p:nvPr/>
        </p:nvSpPr>
        <p:spPr>
          <a:xfrm>
            <a:off x="4169955" y="482133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>
            <a:off x="4068223" y="5478507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2" name="Straight Connector 461"/>
          <p:cNvCxnSpPr>
            <a:stCxn id="444" idx="6"/>
            <a:endCxn id="459" idx="2"/>
          </p:cNvCxnSpPr>
          <p:nvPr/>
        </p:nvCxnSpPr>
        <p:spPr>
          <a:xfrm>
            <a:off x="3678077" y="4897531"/>
            <a:ext cx="4918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>
            <a:stCxn id="446" idx="6"/>
            <a:endCxn id="461" idx="2"/>
          </p:cNvCxnSpPr>
          <p:nvPr/>
        </p:nvCxnSpPr>
        <p:spPr>
          <a:xfrm flipV="1">
            <a:off x="3584804" y="5554707"/>
            <a:ext cx="483419" cy="217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>
            <a:stCxn id="459" idx="4"/>
            <a:endCxn id="461" idx="0"/>
          </p:cNvCxnSpPr>
          <p:nvPr/>
        </p:nvCxnSpPr>
        <p:spPr>
          <a:xfrm flipH="1">
            <a:off x="4139661" y="4973731"/>
            <a:ext cx="106494" cy="5047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Oval 470"/>
          <p:cNvSpPr/>
          <p:nvPr/>
        </p:nvSpPr>
        <p:spPr>
          <a:xfrm>
            <a:off x="2635777" y="6099606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>
            <a:off x="3370491" y="6172292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3" name="Straight Connector 472"/>
          <p:cNvCxnSpPr>
            <a:stCxn id="471" idx="6"/>
            <a:endCxn id="472" idx="2"/>
          </p:cNvCxnSpPr>
          <p:nvPr/>
        </p:nvCxnSpPr>
        <p:spPr>
          <a:xfrm>
            <a:off x="2778652" y="6175806"/>
            <a:ext cx="591839" cy="726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>
            <a:stCxn id="445" idx="4"/>
            <a:endCxn id="471" idx="0"/>
          </p:cNvCxnSpPr>
          <p:nvPr/>
        </p:nvCxnSpPr>
        <p:spPr>
          <a:xfrm flipH="1">
            <a:off x="2707215" y="5643655"/>
            <a:ext cx="187825" cy="455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>
            <a:stCxn id="453" idx="4"/>
            <a:endCxn id="502" idx="0"/>
          </p:cNvCxnSpPr>
          <p:nvPr/>
        </p:nvCxnSpPr>
        <p:spPr>
          <a:xfrm flipH="1">
            <a:off x="2101097" y="5465760"/>
            <a:ext cx="167414" cy="53536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>
            <a:stCxn id="502" idx="5"/>
            <a:endCxn id="471" idx="1"/>
          </p:cNvCxnSpPr>
          <p:nvPr/>
        </p:nvCxnSpPr>
        <p:spPr>
          <a:xfrm flipV="1">
            <a:off x="2151610" y="6121924"/>
            <a:ext cx="505091" cy="92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Oval 480"/>
          <p:cNvSpPr/>
          <p:nvPr/>
        </p:nvSpPr>
        <p:spPr>
          <a:xfrm>
            <a:off x="3370491" y="6177055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/>
        </p:nvSpPr>
        <p:spPr>
          <a:xfrm>
            <a:off x="4051527" y="6177055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3" name="Straight Connector 482"/>
          <p:cNvCxnSpPr>
            <a:stCxn id="481" idx="6"/>
            <a:endCxn id="482" idx="2"/>
          </p:cNvCxnSpPr>
          <p:nvPr/>
        </p:nvCxnSpPr>
        <p:spPr>
          <a:xfrm>
            <a:off x="3513366" y="6253255"/>
            <a:ext cx="538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>
            <a:stCxn id="446" idx="4"/>
            <a:endCxn id="481" idx="0"/>
          </p:cNvCxnSpPr>
          <p:nvPr/>
        </p:nvCxnSpPr>
        <p:spPr>
          <a:xfrm flipH="1">
            <a:off x="3441929" y="5652624"/>
            <a:ext cx="71438" cy="52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/>
          <p:cNvCxnSpPr>
            <a:stCxn id="461" idx="4"/>
            <a:endCxn id="482" idx="0"/>
          </p:cNvCxnSpPr>
          <p:nvPr/>
        </p:nvCxnSpPr>
        <p:spPr>
          <a:xfrm flipH="1">
            <a:off x="4122965" y="5630907"/>
            <a:ext cx="16696" cy="5461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Oval 485"/>
          <p:cNvSpPr/>
          <p:nvPr/>
        </p:nvSpPr>
        <p:spPr>
          <a:xfrm>
            <a:off x="1874826" y="479407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/>
          <p:cNvSpPr/>
          <p:nvPr/>
        </p:nvSpPr>
        <p:spPr>
          <a:xfrm>
            <a:off x="2425136" y="482377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/>
        </p:nvSpPr>
        <p:spPr>
          <a:xfrm>
            <a:off x="1730595" y="5302201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9" name="Straight Connector 488"/>
          <p:cNvCxnSpPr>
            <a:stCxn id="486" idx="6"/>
            <a:endCxn id="487" idx="2"/>
          </p:cNvCxnSpPr>
          <p:nvPr/>
        </p:nvCxnSpPr>
        <p:spPr>
          <a:xfrm>
            <a:off x="2027226" y="4870270"/>
            <a:ext cx="397910" cy="297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/>
          <p:cNvCxnSpPr>
            <a:stCxn id="488" idx="6"/>
            <a:endCxn id="453" idx="2"/>
          </p:cNvCxnSpPr>
          <p:nvPr/>
        </p:nvCxnSpPr>
        <p:spPr>
          <a:xfrm>
            <a:off x="1873470" y="5378401"/>
            <a:ext cx="323603" cy="111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/>
          <p:cNvCxnSpPr>
            <a:stCxn id="486" idx="4"/>
            <a:endCxn id="488" idx="0"/>
          </p:cNvCxnSpPr>
          <p:nvPr/>
        </p:nvCxnSpPr>
        <p:spPr>
          <a:xfrm flipH="1">
            <a:off x="1802033" y="4946470"/>
            <a:ext cx="148993" cy="3557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/>
          <p:cNvSpPr/>
          <p:nvPr/>
        </p:nvSpPr>
        <p:spPr>
          <a:xfrm>
            <a:off x="1298479" y="462154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/>
          <p:cNvSpPr/>
          <p:nvPr/>
        </p:nvSpPr>
        <p:spPr>
          <a:xfrm>
            <a:off x="1252347" y="5191815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7" name="Straight Connector 496"/>
          <p:cNvCxnSpPr>
            <a:stCxn id="493" idx="4"/>
            <a:endCxn id="495" idx="0"/>
          </p:cNvCxnSpPr>
          <p:nvPr/>
        </p:nvCxnSpPr>
        <p:spPr>
          <a:xfrm flipH="1">
            <a:off x="1323785" y="4773944"/>
            <a:ext cx="50894" cy="41787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93" idx="5"/>
            <a:endCxn id="486" idx="1"/>
          </p:cNvCxnSpPr>
          <p:nvPr/>
        </p:nvCxnSpPr>
        <p:spPr>
          <a:xfrm>
            <a:off x="1428561" y="4751626"/>
            <a:ext cx="468583" cy="64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5" idx="5"/>
            <a:endCxn id="488" idx="1"/>
          </p:cNvCxnSpPr>
          <p:nvPr/>
        </p:nvCxnSpPr>
        <p:spPr>
          <a:xfrm>
            <a:off x="1374298" y="5321897"/>
            <a:ext cx="377221" cy="26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Oval 500"/>
          <p:cNvSpPr/>
          <p:nvPr/>
        </p:nvSpPr>
        <p:spPr>
          <a:xfrm>
            <a:off x="1454031" y="5934922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/>
          <p:cNvSpPr/>
          <p:nvPr/>
        </p:nvSpPr>
        <p:spPr>
          <a:xfrm>
            <a:off x="2029659" y="6001127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3" name="Straight Connector 502"/>
          <p:cNvCxnSpPr>
            <a:stCxn id="501" idx="6"/>
            <a:endCxn id="502" idx="2"/>
          </p:cNvCxnSpPr>
          <p:nvPr/>
        </p:nvCxnSpPr>
        <p:spPr>
          <a:xfrm>
            <a:off x="1596906" y="6011122"/>
            <a:ext cx="432753" cy="662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>
            <a:stCxn id="488" idx="4"/>
            <a:endCxn id="501" idx="0"/>
          </p:cNvCxnSpPr>
          <p:nvPr/>
        </p:nvCxnSpPr>
        <p:spPr>
          <a:xfrm flipH="1">
            <a:off x="1525469" y="5454601"/>
            <a:ext cx="276564" cy="4803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/>
          <p:cNvSpPr/>
          <p:nvPr/>
        </p:nvSpPr>
        <p:spPr>
          <a:xfrm>
            <a:off x="1033653" y="5762439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/>
          <p:cNvCxnSpPr>
            <a:stCxn id="495" idx="4"/>
            <a:endCxn id="505" idx="0"/>
          </p:cNvCxnSpPr>
          <p:nvPr/>
        </p:nvCxnSpPr>
        <p:spPr>
          <a:xfrm flipH="1">
            <a:off x="1105091" y="5344215"/>
            <a:ext cx="218694" cy="418224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/>
          <p:cNvCxnSpPr>
            <a:stCxn id="505" idx="5"/>
            <a:endCxn id="501" idx="1"/>
          </p:cNvCxnSpPr>
          <p:nvPr/>
        </p:nvCxnSpPr>
        <p:spPr>
          <a:xfrm>
            <a:off x="1155604" y="5892521"/>
            <a:ext cx="319351" cy="647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/>
          <p:cNvCxnSpPr>
            <a:stCxn id="459" idx="6"/>
            <a:endCxn id="519" idx="2"/>
          </p:cNvCxnSpPr>
          <p:nvPr/>
        </p:nvCxnSpPr>
        <p:spPr>
          <a:xfrm flipV="1">
            <a:off x="4322355" y="4870270"/>
            <a:ext cx="490674" cy="272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/>
          <p:cNvCxnSpPr>
            <a:stCxn id="461" idx="6"/>
            <a:endCxn id="524" idx="2"/>
          </p:cNvCxnSpPr>
          <p:nvPr/>
        </p:nvCxnSpPr>
        <p:spPr>
          <a:xfrm flipV="1">
            <a:off x="4211098" y="5483238"/>
            <a:ext cx="536425" cy="714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>
            <a:stCxn id="486" idx="5"/>
            <a:endCxn id="453" idx="1"/>
          </p:cNvCxnSpPr>
          <p:nvPr/>
        </p:nvCxnSpPr>
        <p:spPr>
          <a:xfrm>
            <a:off x="2004908" y="4924152"/>
            <a:ext cx="213089" cy="41152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>
            <a:stCxn id="488" idx="5"/>
            <a:endCxn id="502" idx="1"/>
          </p:cNvCxnSpPr>
          <p:nvPr/>
        </p:nvCxnSpPr>
        <p:spPr>
          <a:xfrm>
            <a:off x="1852546" y="5432283"/>
            <a:ext cx="198037" cy="591162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/>
          <p:cNvCxnSpPr>
            <a:stCxn id="453" idx="4"/>
            <a:endCxn id="471" idx="0"/>
          </p:cNvCxnSpPr>
          <p:nvPr/>
        </p:nvCxnSpPr>
        <p:spPr>
          <a:xfrm>
            <a:off x="2268511" y="5465760"/>
            <a:ext cx="438704" cy="63384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/>
          <p:cNvCxnSpPr>
            <a:stCxn id="487" idx="4"/>
            <a:endCxn id="445" idx="0"/>
          </p:cNvCxnSpPr>
          <p:nvPr/>
        </p:nvCxnSpPr>
        <p:spPr>
          <a:xfrm>
            <a:off x="2501336" y="4976174"/>
            <a:ext cx="393704" cy="51508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/>
          <p:cNvCxnSpPr>
            <a:stCxn id="443" idx="5"/>
            <a:endCxn id="446" idx="1"/>
          </p:cNvCxnSpPr>
          <p:nvPr/>
        </p:nvCxnSpPr>
        <p:spPr>
          <a:xfrm>
            <a:off x="3072597" y="5076280"/>
            <a:ext cx="390256" cy="446262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Straight Connector 515"/>
          <p:cNvCxnSpPr>
            <a:stCxn id="445" idx="5"/>
            <a:endCxn id="472" idx="1"/>
          </p:cNvCxnSpPr>
          <p:nvPr/>
        </p:nvCxnSpPr>
        <p:spPr>
          <a:xfrm>
            <a:off x="2945553" y="5621337"/>
            <a:ext cx="445862" cy="573273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/>
          <p:cNvCxnSpPr>
            <a:stCxn id="444" idx="5"/>
            <a:endCxn id="461" idx="1"/>
          </p:cNvCxnSpPr>
          <p:nvPr/>
        </p:nvCxnSpPr>
        <p:spPr>
          <a:xfrm>
            <a:off x="3655759" y="4951413"/>
            <a:ext cx="433388" cy="549412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>
            <a:stCxn id="482" idx="6"/>
            <a:endCxn id="525" idx="2"/>
          </p:cNvCxnSpPr>
          <p:nvPr/>
        </p:nvCxnSpPr>
        <p:spPr>
          <a:xfrm>
            <a:off x="4194402" y="6253255"/>
            <a:ext cx="532197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/>
          <p:cNvSpPr/>
          <p:nvPr/>
        </p:nvSpPr>
        <p:spPr>
          <a:xfrm>
            <a:off x="4813029" y="479407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1" name="Straight Connector 520"/>
          <p:cNvCxnSpPr>
            <a:stCxn id="519" idx="4"/>
            <a:endCxn id="524" idx="0"/>
          </p:cNvCxnSpPr>
          <p:nvPr/>
        </p:nvCxnSpPr>
        <p:spPr>
          <a:xfrm flipH="1">
            <a:off x="4823723" y="4946470"/>
            <a:ext cx="65506" cy="4605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Oval 523"/>
          <p:cNvSpPr/>
          <p:nvPr/>
        </p:nvSpPr>
        <p:spPr>
          <a:xfrm>
            <a:off x="4747523" y="540703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/>
          <p:cNvSpPr/>
          <p:nvPr/>
        </p:nvSpPr>
        <p:spPr>
          <a:xfrm>
            <a:off x="4726599" y="6177055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6" name="Straight Connector 525"/>
          <p:cNvCxnSpPr>
            <a:stCxn id="524" idx="4"/>
            <a:endCxn id="525" idx="0"/>
          </p:cNvCxnSpPr>
          <p:nvPr/>
        </p:nvCxnSpPr>
        <p:spPr>
          <a:xfrm flipH="1">
            <a:off x="4798037" y="5559438"/>
            <a:ext cx="25686" cy="6176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/>
          <p:cNvCxnSpPr>
            <a:stCxn id="446" idx="5"/>
            <a:endCxn id="482" idx="1"/>
          </p:cNvCxnSpPr>
          <p:nvPr/>
        </p:nvCxnSpPr>
        <p:spPr>
          <a:xfrm>
            <a:off x="3563880" y="5630306"/>
            <a:ext cx="508571" cy="56906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>
            <a:stCxn id="461" idx="5"/>
            <a:endCxn id="525" idx="1"/>
          </p:cNvCxnSpPr>
          <p:nvPr/>
        </p:nvCxnSpPr>
        <p:spPr>
          <a:xfrm>
            <a:off x="4190174" y="5608589"/>
            <a:ext cx="557349" cy="590784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>
            <a:stCxn id="459" idx="5"/>
            <a:endCxn id="524" idx="1"/>
          </p:cNvCxnSpPr>
          <p:nvPr/>
        </p:nvCxnSpPr>
        <p:spPr>
          <a:xfrm>
            <a:off x="4300037" y="4951413"/>
            <a:ext cx="469804" cy="477943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/>
          <p:cNvCxnSpPr>
            <a:stCxn id="493" idx="4"/>
            <a:endCxn id="488" idx="0"/>
          </p:cNvCxnSpPr>
          <p:nvPr/>
        </p:nvCxnSpPr>
        <p:spPr>
          <a:xfrm>
            <a:off x="1374679" y="4773944"/>
            <a:ext cx="427354" cy="52825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>
            <a:stCxn id="495" idx="4"/>
            <a:endCxn id="501" idx="0"/>
          </p:cNvCxnSpPr>
          <p:nvPr/>
        </p:nvCxnSpPr>
        <p:spPr>
          <a:xfrm>
            <a:off x="1323785" y="5344215"/>
            <a:ext cx="201684" cy="59070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Oval 531"/>
          <p:cNvSpPr/>
          <p:nvPr/>
        </p:nvSpPr>
        <p:spPr>
          <a:xfrm>
            <a:off x="582202" y="447971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/>
        </p:nvSpPr>
        <p:spPr>
          <a:xfrm>
            <a:off x="623980" y="5154543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Oval 533"/>
          <p:cNvSpPr/>
          <p:nvPr/>
        </p:nvSpPr>
        <p:spPr>
          <a:xfrm>
            <a:off x="574732" y="5785066"/>
            <a:ext cx="14287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5" name="Straight Connector 534"/>
          <p:cNvCxnSpPr>
            <a:stCxn id="532" idx="6"/>
            <a:endCxn id="493" idx="2"/>
          </p:cNvCxnSpPr>
          <p:nvPr/>
        </p:nvCxnSpPr>
        <p:spPr>
          <a:xfrm>
            <a:off x="734602" y="4555912"/>
            <a:ext cx="563877" cy="141832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33" idx="6"/>
            <a:endCxn id="495" idx="2"/>
          </p:cNvCxnSpPr>
          <p:nvPr/>
        </p:nvCxnSpPr>
        <p:spPr>
          <a:xfrm>
            <a:off x="766855" y="5230743"/>
            <a:ext cx="485492" cy="37272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/>
          <p:cNvCxnSpPr>
            <a:stCxn id="534" idx="6"/>
            <a:endCxn id="505" idx="2"/>
          </p:cNvCxnSpPr>
          <p:nvPr/>
        </p:nvCxnSpPr>
        <p:spPr>
          <a:xfrm flipV="1">
            <a:off x="717607" y="5838639"/>
            <a:ext cx="316046" cy="2262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>
            <a:stCxn id="533" idx="4"/>
            <a:endCxn id="534" idx="0"/>
          </p:cNvCxnSpPr>
          <p:nvPr/>
        </p:nvCxnSpPr>
        <p:spPr>
          <a:xfrm flipH="1">
            <a:off x="646170" y="5306943"/>
            <a:ext cx="49248" cy="478123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>
            <a:stCxn id="533" idx="5"/>
            <a:endCxn id="505" idx="1"/>
          </p:cNvCxnSpPr>
          <p:nvPr/>
        </p:nvCxnSpPr>
        <p:spPr>
          <a:xfrm>
            <a:off x="745931" y="5284625"/>
            <a:ext cx="308646" cy="500132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32" idx="5"/>
            <a:endCxn id="495" idx="1"/>
          </p:cNvCxnSpPr>
          <p:nvPr/>
        </p:nvCxnSpPr>
        <p:spPr>
          <a:xfrm>
            <a:off x="712284" y="4609794"/>
            <a:ext cx="560987" cy="604339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/>
          <p:cNvCxnSpPr>
            <a:stCxn id="532" idx="4"/>
            <a:endCxn id="533" idx="0"/>
          </p:cNvCxnSpPr>
          <p:nvPr/>
        </p:nvCxnSpPr>
        <p:spPr>
          <a:xfrm>
            <a:off x="658402" y="4632112"/>
            <a:ext cx="37016" cy="52243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7" name="Rectangle 1636"/>
          <p:cNvSpPr/>
          <p:nvPr/>
        </p:nvSpPr>
        <p:spPr>
          <a:xfrm>
            <a:off x="4433814" y="4095482"/>
            <a:ext cx="1305162" cy="411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smoothing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38" name="Straight Arrow Connector 1637"/>
          <p:cNvCxnSpPr/>
          <p:nvPr/>
        </p:nvCxnSpPr>
        <p:spPr>
          <a:xfrm>
            <a:off x="4336216" y="4027910"/>
            <a:ext cx="0" cy="6034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04" y="4555912"/>
            <a:ext cx="3051311" cy="195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Tessellation</a:t>
            </a:r>
            <a:r>
              <a:rPr lang="en-US" smtClean="0"/>
              <a:t>: Voxel </a:t>
            </a:r>
            <a:r>
              <a:rPr lang="en-US" smtClean="0">
                <a:sym typeface="Wingdings" pitchFamily="2" charset="2"/>
              </a:rPr>
              <a:t>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90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3" y="2060828"/>
            <a:ext cx="5942575" cy="464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568298" cy="990600"/>
          </a:xfrm>
        </p:spPr>
        <p:txBody>
          <a:bodyPr/>
          <a:lstStyle/>
          <a:p>
            <a:r>
              <a:rPr lang="en-US" dirty="0" smtClean="0"/>
              <a:t>White Matter &amp; </a:t>
            </a:r>
            <a:r>
              <a:rPr lang="en-US" dirty="0" err="1" smtClean="0"/>
              <a:t>Pial</a:t>
            </a:r>
            <a:r>
              <a:rPr lang="en-US" dirty="0" smtClean="0"/>
              <a:t> surfaces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9515" r="14269" b="18322"/>
          <a:stretch/>
        </p:blipFill>
        <p:spPr bwMode="auto">
          <a:xfrm>
            <a:off x="381000" y="1411224"/>
            <a:ext cx="2884412" cy="217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 rot="1032108">
            <a:off x="2550466" y="2215318"/>
            <a:ext cx="275051" cy="39961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4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3" y="2060828"/>
            <a:ext cx="5942575" cy="464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9515" r="14269" b="18322"/>
          <a:stretch/>
        </p:blipFill>
        <p:spPr bwMode="auto">
          <a:xfrm>
            <a:off x="381000" y="1411224"/>
            <a:ext cx="2884412" cy="217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 rot="1032108">
            <a:off x="2550466" y="2215318"/>
            <a:ext cx="275051" cy="39961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64953"/>
            <a:ext cx="421005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 rot="1032108">
            <a:off x="5462376" y="3762157"/>
            <a:ext cx="544913" cy="9705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568298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RECON: White Matter &amp; </a:t>
            </a:r>
            <a:r>
              <a:rPr lang="en-US" dirty="0" err="1" smtClean="0"/>
              <a:t>Pial</a:t>
            </a:r>
            <a:r>
              <a:rPr lang="en-US" dirty="0" smtClean="0"/>
              <a:t> surfaces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4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 Data 1: Surface Recon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67000"/>
          </a:xfrm>
        </p:spPr>
        <p:txBody>
          <a:bodyPr>
            <a:normAutofit/>
          </a:bodyPr>
          <a:lstStyle/>
          <a:p>
            <a:r>
              <a:rPr lang="en-US" dirty="0" smtClean="0"/>
              <a:t>Data are collected </a:t>
            </a:r>
            <a:r>
              <a:rPr lang="en-US" smtClean="0"/>
              <a:t>at per-vertex </a:t>
            </a:r>
            <a:r>
              <a:rPr lang="en-US" dirty="0" smtClean="0"/>
              <a:t>level</a:t>
            </a:r>
          </a:p>
          <a:p>
            <a:r>
              <a:rPr lang="en-US" dirty="0" smtClean="0"/>
              <a:t>Gray matter (GM) thickness: distance from a </a:t>
            </a:r>
            <a:r>
              <a:rPr lang="en-US" smtClean="0"/>
              <a:t>WM vertex </a:t>
            </a:r>
            <a:r>
              <a:rPr lang="en-US" dirty="0" smtClean="0"/>
              <a:t>to the nearest </a:t>
            </a:r>
            <a:r>
              <a:rPr lang="en-US" err="1" smtClean="0"/>
              <a:t>Pial</a:t>
            </a:r>
            <a:r>
              <a:rPr lang="en-US" smtClean="0"/>
              <a:t> vertex</a:t>
            </a:r>
            <a:endParaRPr lang="en-US" dirty="0" smtClean="0"/>
          </a:p>
          <a:p>
            <a:r>
              <a:rPr lang="en-US" dirty="0" smtClean="0"/>
              <a:t>Local WM area: 1/3 total area of surrounding triangles</a:t>
            </a:r>
          </a:p>
          <a:p>
            <a:r>
              <a:rPr lang="en-US" dirty="0" smtClean="0"/>
              <a:t>Local </a:t>
            </a:r>
            <a:r>
              <a:rPr lang="en-US" dirty="0" err="1" smtClean="0"/>
              <a:t>Volumn</a:t>
            </a:r>
            <a:r>
              <a:rPr lang="en-US" dirty="0" smtClean="0"/>
              <a:t>: area * GM thickness</a:t>
            </a:r>
          </a:p>
          <a:p>
            <a:r>
              <a:rPr lang="en-US" dirty="0" smtClean="0"/>
              <a:t>Local Curvature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The Data of interest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423108"/>
              </p:ext>
            </p:extLst>
          </p:nvPr>
        </p:nvGraphicFramePr>
        <p:xfrm>
          <a:off x="457200" y="1600200"/>
          <a:ext cx="83058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4953000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Interchangeable terms: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Genetic data, sequencing data, SNP(s), SNV(s),  or variants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Neurologic data, Image data, MRI data, or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Thickness and curvature </a:t>
            </a:r>
            <a:r>
              <a:rPr lang="en-US" smtClean="0"/>
              <a:t>at vertex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48638" y="1767423"/>
            <a:ext cx="3657600" cy="4718050"/>
            <a:chOff x="2592" y="624"/>
            <a:chExt cx="2848" cy="349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624"/>
              <a:ext cx="2848" cy="3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H="1" flipV="1">
              <a:off x="3596" y="1868"/>
              <a:ext cx="245" cy="101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H="1" flipV="1">
              <a:off x="3884" y="1244"/>
              <a:ext cx="149" cy="293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 flipV="1">
              <a:off x="3692" y="1580"/>
              <a:ext cx="245" cy="101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 flipV="1">
              <a:off x="3644" y="1724"/>
              <a:ext cx="245" cy="101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4128" y="1148"/>
              <a:ext cx="0" cy="341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4272" y="1196"/>
              <a:ext cx="237" cy="341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272" y="1728"/>
              <a:ext cx="429" cy="0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4224" y="1872"/>
              <a:ext cx="333" cy="141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4176" y="2160"/>
              <a:ext cx="333" cy="45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272" y="1484"/>
              <a:ext cx="429" cy="149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3"/>
          <p:cNvGrpSpPr>
            <a:grpSpLocks/>
          </p:cNvGrpSpPr>
          <p:nvPr/>
        </p:nvGrpSpPr>
        <p:grpSpPr bwMode="auto">
          <a:xfrm>
            <a:off x="5168155" y="1767423"/>
            <a:ext cx="3581400" cy="4757738"/>
            <a:chOff x="432" y="624"/>
            <a:chExt cx="2848" cy="3496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624"/>
              <a:ext cx="2848" cy="3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" name="Oval 5"/>
            <p:cNvSpPr>
              <a:spLocks noChangeArrowheads="1"/>
            </p:cNvSpPr>
            <p:nvPr/>
          </p:nvSpPr>
          <p:spPr bwMode="auto">
            <a:xfrm>
              <a:off x="1872" y="1536"/>
              <a:ext cx="237" cy="237"/>
            </a:xfrm>
            <a:prstGeom prst="ellips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9" name="Oval 6"/>
            <p:cNvSpPr>
              <a:spLocks noChangeArrowheads="1"/>
            </p:cNvSpPr>
            <p:nvPr/>
          </p:nvSpPr>
          <p:spPr bwMode="auto">
            <a:xfrm>
              <a:off x="768" y="1728"/>
              <a:ext cx="813" cy="861"/>
            </a:xfrm>
            <a:prstGeom prst="ellips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1536" y="2880"/>
              <a:ext cx="1245" cy="1197"/>
            </a:xfrm>
            <a:prstGeom prst="ellips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V="1">
              <a:off x="1968" y="1580"/>
              <a:ext cx="93" cy="101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1152" y="2160"/>
              <a:ext cx="381" cy="237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 flipH="1">
              <a:off x="1532" y="3504"/>
              <a:ext cx="581" cy="0"/>
            </a:xfrm>
            <a:prstGeom prst="line">
              <a:avLst/>
            </a:prstGeom>
            <a:noFill/>
            <a:ln w="3816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11"/>
            <p:cNvSpPr>
              <a:spLocks noChangeArrowheads="1"/>
            </p:cNvSpPr>
            <p:nvPr/>
          </p:nvSpPr>
          <p:spPr bwMode="auto">
            <a:xfrm>
              <a:off x="1488" y="2352"/>
              <a:ext cx="93" cy="93"/>
            </a:xfrm>
            <a:prstGeom prst="ellipse">
              <a:avLst/>
            </a:prstGeom>
            <a:solidFill>
              <a:srgbClr val="6600FF"/>
            </a:solidFill>
            <a:ln w="9360">
              <a:solidFill>
                <a:srgbClr val="66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25" name="Oval 12"/>
            <p:cNvSpPr>
              <a:spLocks noChangeArrowheads="1"/>
            </p:cNvSpPr>
            <p:nvPr/>
          </p:nvSpPr>
          <p:spPr bwMode="auto">
            <a:xfrm>
              <a:off x="2043" y="1529"/>
              <a:ext cx="93" cy="93"/>
            </a:xfrm>
            <a:prstGeom prst="ellipse">
              <a:avLst/>
            </a:prstGeom>
            <a:solidFill>
              <a:srgbClr val="6600FF"/>
            </a:solidFill>
            <a:ln w="9360">
              <a:solidFill>
                <a:srgbClr val="66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26" name="Oval 13"/>
            <p:cNvSpPr>
              <a:spLocks noChangeArrowheads="1"/>
            </p:cNvSpPr>
            <p:nvPr/>
          </p:nvSpPr>
          <p:spPr bwMode="auto">
            <a:xfrm>
              <a:off x="1488" y="3456"/>
              <a:ext cx="93" cy="93"/>
            </a:xfrm>
            <a:prstGeom prst="ellipse">
              <a:avLst/>
            </a:prstGeom>
            <a:solidFill>
              <a:srgbClr val="6600FF"/>
            </a:solidFill>
            <a:ln w="9360">
              <a:solidFill>
                <a:srgbClr val="66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auto">
            <a:xfrm>
              <a:off x="2016" y="1872"/>
              <a:ext cx="93" cy="93"/>
            </a:xfrm>
            <a:prstGeom prst="ellipse">
              <a:avLst/>
            </a:prstGeom>
            <a:solidFill>
              <a:srgbClr val="6600FF"/>
            </a:solidFill>
            <a:ln w="9360">
              <a:solidFill>
                <a:srgbClr val="66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28" name="Oval 15"/>
            <p:cNvSpPr>
              <a:spLocks noChangeArrowheads="1"/>
            </p:cNvSpPr>
            <p:nvPr/>
          </p:nvSpPr>
          <p:spPr bwMode="auto">
            <a:xfrm>
              <a:off x="1728" y="2640"/>
              <a:ext cx="93" cy="93"/>
            </a:xfrm>
            <a:prstGeom prst="ellipse">
              <a:avLst/>
            </a:prstGeom>
            <a:solidFill>
              <a:srgbClr val="6600FF"/>
            </a:solidFill>
            <a:ln w="9360">
              <a:solidFill>
                <a:srgbClr val="66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29" name="Oval 16"/>
            <p:cNvSpPr>
              <a:spLocks noChangeArrowheads="1"/>
            </p:cNvSpPr>
            <p:nvPr/>
          </p:nvSpPr>
          <p:spPr bwMode="auto">
            <a:xfrm>
              <a:off x="1920" y="2400"/>
              <a:ext cx="93" cy="93"/>
            </a:xfrm>
            <a:prstGeom prst="ellipse">
              <a:avLst/>
            </a:prstGeom>
            <a:solidFill>
              <a:srgbClr val="6600FF"/>
            </a:solidFill>
            <a:ln w="9360">
              <a:solidFill>
                <a:srgbClr val="66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30" name="Oval 17"/>
            <p:cNvSpPr>
              <a:spLocks noChangeArrowheads="1"/>
            </p:cNvSpPr>
            <p:nvPr/>
          </p:nvSpPr>
          <p:spPr bwMode="auto">
            <a:xfrm>
              <a:off x="1968" y="2112"/>
              <a:ext cx="93" cy="93"/>
            </a:xfrm>
            <a:prstGeom prst="ellipse">
              <a:avLst/>
            </a:prstGeom>
            <a:solidFill>
              <a:srgbClr val="6600FF"/>
            </a:solidFill>
            <a:ln w="9360">
              <a:solidFill>
                <a:srgbClr val="66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6531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RECON: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We wish to compare the equivalent surface features across subjects</a:t>
            </a:r>
          </a:p>
          <a:p>
            <a:r>
              <a:rPr lang="en-US" dirty="0" smtClean="0"/>
              <a:t>Yet for the equivalent structure in anatomical sense:</a:t>
            </a:r>
          </a:p>
          <a:p>
            <a:pPr lvl="1"/>
            <a:r>
              <a:rPr lang="en-US" dirty="0" smtClean="0"/>
              <a:t>They have varying number of vertices</a:t>
            </a:r>
          </a:p>
          <a:p>
            <a:pPr lvl="1"/>
            <a:r>
              <a:rPr lang="en-US" dirty="0" smtClean="0"/>
              <a:t>The Euclidian metrics poorly reflect geodesic metrics</a:t>
            </a:r>
          </a:p>
          <a:p>
            <a:endParaRPr lang="en-US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3810000"/>
            <a:ext cx="3951111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82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(L) Varying </a:t>
            </a:r>
            <a:r>
              <a:rPr lang="en-US" dirty="0"/>
              <a:t>number of </a:t>
            </a:r>
            <a:r>
              <a:rPr lang="en-US" dirty="0" smtClean="0"/>
              <a:t>vertices</a:t>
            </a:r>
          </a:p>
          <a:p>
            <a:r>
              <a:rPr lang="en-US" dirty="0" smtClean="0"/>
              <a:t>(R) </a:t>
            </a:r>
            <a:r>
              <a:rPr lang="en-US" dirty="0"/>
              <a:t>Euclidian </a:t>
            </a:r>
            <a:r>
              <a:rPr lang="en-US" dirty="0" smtClean="0"/>
              <a:t>distance does not reflect geodesic metrics</a:t>
            </a:r>
          </a:p>
          <a:p>
            <a:r>
              <a:rPr lang="en-US" dirty="0" smtClean="0"/>
              <a:t>For </a:t>
            </a:r>
            <a:r>
              <a:rPr lang="en-US" smtClean="0"/>
              <a:t>a vertex </a:t>
            </a:r>
            <a:r>
              <a:rPr lang="en-US" dirty="0" smtClean="0"/>
              <a:t>in A, where is the </a:t>
            </a:r>
            <a:r>
              <a:rPr lang="en-US" smtClean="0"/>
              <a:t>equivalent vertex </a:t>
            </a:r>
            <a:r>
              <a:rPr lang="en-US" dirty="0" smtClean="0"/>
              <a:t>in B?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1040" y="3105912"/>
            <a:ext cx="1371600" cy="2209800"/>
            <a:chOff x="990600" y="1905000"/>
            <a:chExt cx="1371600" cy="2209800"/>
          </a:xfrm>
        </p:grpSpPr>
        <p:sp>
          <p:nvSpPr>
            <p:cNvPr id="5" name="Oval 4"/>
            <p:cNvSpPr/>
            <p:nvPr/>
          </p:nvSpPr>
          <p:spPr>
            <a:xfrm>
              <a:off x="990600" y="1905000"/>
              <a:ext cx="1371600" cy="2209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1371600" y="3040380"/>
              <a:ext cx="201168" cy="676656"/>
            </a:xfrm>
            <a:custGeom>
              <a:avLst/>
              <a:gdLst>
                <a:gd name="connsiteX0" fmla="*/ 0 w 201168"/>
                <a:gd name="connsiteY0" fmla="*/ 0 h 676656"/>
                <a:gd name="connsiteX1" fmla="*/ 45720 w 201168"/>
                <a:gd name="connsiteY1" fmla="*/ 9144 h 676656"/>
                <a:gd name="connsiteX2" fmla="*/ 73152 w 201168"/>
                <a:gd name="connsiteY2" fmla="*/ 64008 h 676656"/>
                <a:gd name="connsiteX3" fmla="*/ 91440 w 201168"/>
                <a:gd name="connsiteY3" fmla="*/ 91440 h 676656"/>
                <a:gd name="connsiteX4" fmla="*/ 109728 w 201168"/>
                <a:gd name="connsiteY4" fmla="*/ 301752 h 676656"/>
                <a:gd name="connsiteX5" fmla="*/ 118872 w 201168"/>
                <a:gd name="connsiteY5" fmla="*/ 374904 h 676656"/>
                <a:gd name="connsiteX6" fmla="*/ 128016 w 201168"/>
                <a:gd name="connsiteY6" fmla="*/ 630936 h 676656"/>
                <a:gd name="connsiteX7" fmla="*/ 146304 w 201168"/>
                <a:gd name="connsiteY7" fmla="*/ 658368 h 676656"/>
                <a:gd name="connsiteX8" fmla="*/ 201168 w 201168"/>
                <a:gd name="connsiteY8" fmla="*/ 676656 h 6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168" h="676656">
                  <a:moveTo>
                    <a:pt x="0" y="0"/>
                  </a:moveTo>
                  <a:cubicBezTo>
                    <a:pt x="15240" y="3048"/>
                    <a:pt x="32226" y="1433"/>
                    <a:pt x="45720" y="9144"/>
                  </a:cubicBezTo>
                  <a:cubicBezTo>
                    <a:pt x="64064" y="19626"/>
                    <a:pt x="65173" y="48050"/>
                    <a:pt x="73152" y="64008"/>
                  </a:cubicBezTo>
                  <a:cubicBezTo>
                    <a:pt x="78067" y="73838"/>
                    <a:pt x="85344" y="82296"/>
                    <a:pt x="91440" y="91440"/>
                  </a:cubicBezTo>
                  <a:cubicBezTo>
                    <a:pt x="113129" y="199886"/>
                    <a:pt x="93468" y="90373"/>
                    <a:pt x="109728" y="301752"/>
                  </a:cubicBezTo>
                  <a:cubicBezTo>
                    <a:pt x="111613" y="326253"/>
                    <a:pt x="115824" y="350520"/>
                    <a:pt x="118872" y="374904"/>
                  </a:cubicBezTo>
                  <a:cubicBezTo>
                    <a:pt x="121920" y="460248"/>
                    <a:pt x="119790" y="545935"/>
                    <a:pt x="128016" y="630936"/>
                  </a:cubicBezTo>
                  <a:cubicBezTo>
                    <a:pt x="129075" y="641875"/>
                    <a:pt x="136985" y="652543"/>
                    <a:pt x="146304" y="658368"/>
                  </a:cubicBezTo>
                  <a:cubicBezTo>
                    <a:pt x="162651" y="668585"/>
                    <a:pt x="201168" y="676656"/>
                    <a:pt x="201168" y="676656"/>
                  </a:cubicBezTo>
                </a:path>
              </a:pathLst>
            </a:cu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25000"/>
                    </a:schemeClr>
                  </a:solidFill>
                </a:ln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62200" y="3105912"/>
            <a:ext cx="1371600" cy="2209800"/>
            <a:chOff x="6324600" y="1905000"/>
            <a:chExt cx="1371600" cy="2209800"/>
          </a:xfrm>
        </p:grpSpPr>
        <p:sp>
          <p:nvSpPr>
            <p:cNvPr id="8" name="Oval 7"/>
            <p:cNvSpPr/>
            <p:nvPr/>
          </p:nvSpPr>
          <p:spPr>
            <a:xfrm>
              <a:off x="6324600" y="1905000"/>
              <a:ext cx="1371600" cy="2209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729984" y="3136392"/>
              <a:ext cx="174275" cy="704088"/>
            </a:xfrm>
            <a:custGeom>
              <a:avLst/>
              <a:gdLst>
                <a:gd name="connsiteX0" fmla="*/ 0 w 174275"/>
                <a:gd name="connsiteY0" fmla="*/ 0 h 704088"/>
                <a:gd name="connsiteX1" fmla="*/ 9144 w 174275"/>
                <a:gd name="connsiteY1" fmla="*/ 91440 h 704088"/>
                <a:gd name="connsiteX2" fmla="*/ 27432 w 174275"/>
                <a:gd name="connsiteY2" fmla="*/ 118872 h 704088"/>
                <a:gd name="connsiteX3" fmla="*/ 36576 w 174275"/>
                <a:gd name="connsiteY3" fmla="*/ 164592 h 704088"/>
                <a:gd name="connsiteX4" fmla="*/ 45720 w 174275"/>
                <a:gd name="connsiteY4" fmla="*/ 292608 h 704088"/>
                <a:gd name="connsiteX5" fmla="*/ 54864 w 174275"/>
                <a:gd name="connsiteY5" fmla="*/ 484632 h 704088"/>
                <a:gd name="connsiteX6" fmla="*/ 73152 w 174275"/>
                <a:gd name="connsiteY6" fmla="*/ 512064 h 704088"/>
                <a:gd name="connsiteX7" fmla="*/ 100584 w 174275"/>
                <a:gd name="connsiteY7" fmla="*/ 539496 h 704088"/>
                <a:gd name="connsiteX8" fmla="*/ 128016 w 174275"/>
                <a:gd name="connsiteY8" fmla="*/ 548640 h 704088"/>
                <a:gd name="connsiteX9" fmla="*/ 155448 w 174275"/>
                <a:gd name="connsiteY9" fmla="*/ 566928 h 704088"/>
                <a:gd name="connsiteX10" fmla="*/ 173736 w 174275"/>
                <a:gd name="connsiteY10" fmla="*/ 667512 h 704088"/>
                <a:gd name="connsiteX11" fmla="*/ 173736 w 174275"/>
                <a:gd name="connsiteY11" fmla="*/ 704088 h 70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275" h="704088">
                  <a:moveTo>
                    <a:pt x="0" y="0"/>
                  </a:moveTo>
                  <a:cubicBezTo>
                    <a:pt x="3048" y="30480"/>
                    <a:pt x="2256" y="61592"/>
                    <a:pt x="9144" y="91440"/>
                  </a:cubicBezTo>
                  <a:cubicBezTo>
                    <a:pt x="11615" y="102148"/>
                    <a:pt x="23573" y="108582"/>
                    <a:pt x="27432" y="118872"/>
                  </a:cubicBezTo>
                  <a:cubicBezTo>
                    <a:pt x="32889" y="133424"/>
                    <a:pt x="33528" y="149352"/>
                    <a:pt x="36576" y="164592"/>
                  </a:cubicBezTo>
                  <a:cubicBezTo>
                    <a:pt x="39624" y="207264"/>
                    <a:pt x="43279" y="249897"/>
                    <a:pt x="45720" y="292608"/>
                  </a:cubicBezTo>
                  <a:cubicBezTo>
                    <a:pt x="49376" y="356584"/>
                    <a:pt x="46916" y="421046"/>
                    <a:pt x="54864" y="484632"/>
                  </a:cubicBezTo>
                  <a:cubicBezTo>
                    <a:pt x="56227" y="495537"/>
                    <a:pt x="66117" y="503621"/>
                    <a:pt x="73152" y="512064"/>
                  </a:cubicBezTo>
                  <a:cubicBezTo>
                    <a:pt x="81431" y="521998"/>
                    <a:pt x="89824" y="532323"/>
                    <a:pt x="100584" y="539496"/>
                  </a:cubicBezTo>
                  <a:cubicBezTo>
                    <a:pt x="108604" y="544843"/>
                    <a:pt x="119395" y="544329"/>
                    <a:pt x="128016" y="548640"/>
                  </a:cubicBezTo>
                  <a:cubicBezTo>
                    <a:pt x="137846" y="553555"/>
                    <a:pt x="146304" y="560832"/>
                    <a:pt x="155448" y="566928"/>
                  </a:cubicBezTo>
                  <a:cubicBezTo>
                    <a:pt x="160382" y="591600"/>
                    <a:pt x="171396" y="644114"/>
                    <a:pt x="173736" y="667512"/>
                  </a:cubicBezTo>
                  <a:cubicBezTo>
                    <a:pt x="174949" y="679643"/>
                    <a:pt x="173736" y="691896"/>
                    <a:pt x="173736" y="704088"/>
                  </a:cubicBezTo>
                </a:path>
              </a:pathLst>
            </a:cu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1030985" y="4178046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31569" y="4347210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49284" y="4579620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134997" y="4791456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5391" y="4854702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17292" y="4274058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04429" y="4791456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905013" y="4978146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876800" y="3105912"/>
            <a:ext cx="1371600" cy="2209800"/>
            <a:chOff x="990600" y="1905000"/>
            <a:chExt cx="1371600" cy="2209800"/>
          </a:xfrm>
        </p:grpSpPr>
        <p:sp>
          <p:nvSpPr>
            <p:cNvPr id="31" name="Oval 30"/>
            <p:cNvSpPr/>
            <p:nvPr/>
          </p:nvSpPr>
          <p:spPr>
            <a:xfrm>
              <a:off x="990600" y="1905000"/>
              <a:ext cx="1371600" cy="2209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371600" y="3040380"/>
              <a:ext cx="201168" cy="676656"/>
            </a:xfrm>
            <a:custGeom>
              <a:avLst/>
              <a:gdLst>
                <a:gd name="connsiteX0" fmla="*/ 0 w 201168"/>
                <a:gd name="connsiteY0" fmla="*/ 0 h 676656"/>
                <a:gd name="connsiteX1" fmla="*/ 45720 w 201168"/>
                <a:gd name="connsiteY1" fmla="*/ 9144 h 676656"/>
                <a:gd name="connsiteX2" fmla="*/ 73152 w 201168"/>
                <a:gd name="connsiteY2" fmla="*/ 64008 h 676656"/>
                <a:gd name="connsiteX3" fmla="*/ 91440 w 201168"/>
                <a:gd name="connsiteY3" fmla="*/ 91440 h 676656"/>
                <a:gd name="connsiteX4" fmla="*/ 109728 w 201168"/>
                <a:gd name="connsiteY4" fmla="*/ 301752 h 676656"/>
                <a:gd name="connsiteX5" fmla="*/ 118872 w 201168"/>
                <a:gd name="connsiteY5" fmla="*/ 374904 h 676656"/>
                <a:gd name="connsiteX6" fmla="*/ 128016 w 201168"/>
                <a:gd name="connsiteY6" fmla="*/ 630936 h 676656"/>
                <a:gd name="connsiteX7" fmla="*/ 146304 w 201168"/>
                <a:gd name="connsiteY7" fmla="*/ 658368 h 676656"/>
                <a:gd name="connsiteX8" fmla="*/ 201168 w 201168"/>
                <a:gd name="connsiteY8" fmla="*/ 676656 h 6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168" h="676656">
                  <a:moveTo>
                    <a:pt x="0" y="0"/>
                  </a:moveTo>
                  <a:cubicBezTo>
                    <a:pt x="15240" y="3048"/>
                    <a:pt x="32226" y="1433"/>
                    <a:pt x="45720" y="9144"/>
                  </a:cubicBezTo>
                  <a:cubicBezTo>
                    <a:pt x="64064" y="19626"/>
                    <a:pt x="65173" y="48050"/>
                    <a:pt x="73152" y="64008"/>
                  </a:cubicBezTo>
                  <a:cubicBezTo>
                    <a:pt x="78067" y="73838"/>
                    <a:pt x="85344" y="82296"/>
                    <a:pt x="91440" y="91440"/>
                  </a:cubicBezTo>
                  <a:cubicBezTo>
                    <a:pt x="113129" y="199886"/>
                    <a:pt x="93468" y="90373"/>
                    <a:pt x="109728" y="301752"/>
                  </a:cubicBezTo>
                  <a:cubicBezTo>
                    <a:pt x="111613" y="326253"/>
                    <a:pt x="115824" y="350520"/>
                    <a:pt x="118872" y="374904"/>
                  </a:cubicBezTo>
                  <a:cubicBezTo>
                    <a:pt x="121920" y="460248"/>
                    <a:pt x="119790" y="545935"/>
                    <a:pt x="128016" y="630936"/>
                  </a:cubicBezTo>
                  <a:cubicBezTo>
                    <a:pt x="129075" y="641875"/>
                    <a:pt x="136985" y="652543"/>
                    <a:pt x="146304" y="658368"/>
                  </a:cubicBezTo>
                  <a:cubicBezTo>
                    <a:pt x="162651" y="668585"/>
                    <a:pt x="201168" y="676656"/>
                    <a:pt x="201168" y="676656"/>
                  </a:cubicBezTo>
                </a:path>
              </a:pathLst>
            </a:cu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25000"/>
                    </a:schemeClr>
                  </a:solidFill>
                </a:ln>
              </a:endParaRPr>
            </a:p>
          </p:txBody>
        </p:sp>
      </p:grpSp>
      <p:sp>
        <p:nvSpPr>
          <p:cNvPr id="33" name="Oval 32"/>
          <p:cNvSpPr/>
          <p:nvPr/>
        </p:nvSpPr>
        <p:spPr>
          <a:xfrm>
            <a:off x="5206745" y="4181856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09616" y="4334256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25044" y="4562856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310757" y="4791456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431151" y="4854702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553200" y="3136392"/>
            <a:ext cx="1371600" cy="2209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6925310" y="4181856"/>
            <a:ext cx="350520" cy="777240"/>
          </a:xfrm>
          <a:custGeom>
            <a:avLst/>
            <a:gdLst>
              <a:gd name="connsiteX0" fmla="*/ 0 w 350520"/>
              <a:gd name="connsiteY0" fmla="*/ 0 h 777240"/>
              <a:gd name="connsiteX1" fmla="*/ 68580 w 350520"/>
              <a:gd name="connsiteY1" fmla="*/ 30480 h 777240"/>
              <a:gd name="connsiteX2" fmla="*/ 91440 w 350520"/>
              <a:gd name="connsiteY2" fmla="*/ 38100 h 777240"/>
              <a:gd name="connsiteX3" fmla="*/ 114300 w 350520"/>
              <a:gd name="connsiteY3" fmla="*/ 53340 h 777240"/>
              <a:gd name="connsiteX4" fmla="*/ 121920 w 350520"/>
              <a:gd name="connsiteY4" fmla="*/ 76200 h 777240"/>
              <a:gd name="connsiteX5" fmla="*/ 160020 w 350520"/>
              <a:gd name="connsiteY5" fmla="*/ 114300 h 777240"/>
              <a:gd name="connsiteX6" fmla="*/ 175260 w 350520"/>
              <a:gd name="connsiteY6" fmla="*/ 160020 h 777240"/>
              <a:gd name="connsiteX7" fmla="*/ 190500 w 350520"/>
              <a:gd name="connsiteY7" fmla="*/ 220980 h 777240"/>
              <a:gd name="connsiteX8" fmla="*/ 205740 w 350520"/>
              <a:gd name="connsiteY8" fmla="*/ 327660 h 777240"/>
              <a:gd name="connsiteX9" fmla="*/ 213360 w 350520"/>
              <a:gd name="connsiteY9" fmla="*/ 464820 h 777240"/>
              <a:gd name="connsiteX10" fmla="*/ 220980 w 350520"/>
              <a:gd name="connsiteY10" fmla="*/ 487680 h 777240"/>
              <a:gd name="connsiteX11" fmla="*/ 243840 w 350520"/>
              <a:gd name="connsiteY11" fmla="*/ 472440 h 777240"/>
              <a:gd name="connsiteX12" fmla="*/ 259080 w 350520"/>
              <a:gd name="connsiteY12" fmla="*/ 426720 h 777240"/>
              <a:gd name="connsiteX13" fmla="*/ 266700 w 350520"/>
              <a:gd name="connsiteY13" fmla="*/ 403860 h 777240"/>
              <a:gd name="connsiteX14" fmla="*/ 266700 w 350520"/>
              <a:gd name="connsiteY14" fmla="*/ 228600 h 777240"/>
              <a:gd name="connsiteX15" fmla="*/ 297180 w 350520"/>
              <a:gd name="connsiteY15" fmla="*/ 236220 h 777240"/>
              <a:gd name="connsiteX16" fmla="*/ 297180 w 350520"/>
              <a:gd name="connsiteY16" fmla="*/ 441960 h 777240"/>
              <a:gd name="connsiteX17" fmla="*/ 289560 w 350520"/>
              <a:gd name="connsiteY17" fmla="*/ 495300 h 777240"/>
              <a:gd name="connsiteX18" fmla="*/ 274320 w 350520"/>
              <a:gd name="connsiteY18" fmla="*/ 579120 h 777240"/>
              <a:gd name="connsiteX19" fmla="*/ 289560 w 350520"/>
              <a:gd name="connsiteY19" fmla="*/ 708660 h 777240"/>
              <a:gd name="connsiteX20" fmla="*/ 297180 w 350520"/>
              <a:gd name="connsiteY20" fmla="*/ 746760 h 777240"/>
              <a:gd name="connsiteX21" fmla="*/ 320040 w 350520"/>
              <a:gd name="connsiteY21" fmla="*/ 754380 h 777240"/>
              <a:gd name="connsiteX22" fmla="*/ 350520 w 350520"/>
              <a:gd name="connsiteY22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0520" h="777240">
                <a:moveTo>
                  <a:pt x="0" y="0"/>
                </a:moveTo>
                <a:cubicBezTo>
                  <a:pt x="70577" y="14115"/>
                  <a:pt x="8104" y="-4078"/>
                  <a:pt x="68580" y="30480"/>
                </a:cubicBezTo>
                <a:cubicBezTo>
                  <a:pt x="75554" y="34465"/>
                  <a:pt x="84256" y="34508"/>
                  <a:pt x="91440" y="38100"/>
                </a:cubicBezTo>
                <a:cubicBezTo>
                  <a:pt x="99631" y="42196"/>
                  <a:pt x="106680" y="48260"/>
                  <a:pt x="114300" y="53340"/>
                </a:cubicBezTo>
                <a:cubicBezTo>
                  <a:pt x="116840" y="60960"/>
                  <a:pt x="116902" y="69928"/>
                  <a:pt x="121920" y="76200"/>
                </a:cubicBezTo>
                <a:cubicBezTo>
                  <a:pt x="154940" y="117475"/>
                  <a:pt x="137160" y="62865"/>
                  <a:pt x="160020" y="114300"/>
                </a:cubicBezTo>
                <a:cubicBezTo>
                  <a:pt x="166544" y="128980"/>
                  <a:pt x="170180" y="144780"/>
                  <a:pt x="175260" y="160020"/>
                </a:cubicBezTo>
                <a:cubicBezTo>
                  <a:pt x="184124" y="186613"/>
                  <a:pt x="185902" y="188797"/>
                  <a:pt x="190500" y="220980"/>
                </a:cubicBezTo>
                <a:cubicBezTo>
                  <a:pt x="208601" y="347684"/>
                  <a:pt x="188513" y="241525"/>
                  <a:pt x="205740" y="327660"/>
                </a:cubicBezTo>
                <a:cubicBezTo>
                  <a:pt x="208280" y="373380"/>
                  <a:pt x="209019" y="419236"/>
                  <a:pt x="213360" y="464820"/>
                </a:cubicBezTo>
                <a:cubicBezTo>
                  <a:pt x="214122" y="472816"/>
                  <a:pt x="213188" y="485732"/>
                  <a:pt x="220980" y="487680"/>
                </a:cubicBezTo>
                <a:cubicBezTo>
                  <a:pt x="229865" y="489901"/>
                  <a:pt x="236220" y="477520"/>
                  <a:pt x="243840" y="472440"/>
                </a:cubicBezTo>
                <a:lnTo>
                  <a:pt x="259080" y="426720"/>
                </a:lnTo>
                <a:lnTo>
                  <a:pt x="266700" y="403860"/>
                </a:lnTo>
                <a:cubicBezTo>
                  <a:pt x="265938" y="393199"/>
                  <a:pt x="249661" y="255863"/>
                  <a:pt x="266700" y="228600"/>
                </a:cubicBezTo>
                <a:cubicBezTo>
                  <a:pt x="272251" y="219719"/>
                  <a:pt x="287020" y="233680"/>
                  <a:pt x="297180" y="236220"/>
                </a:cubicBezTo>
                <a:cubicBezTo>
                  <a:pt x="323613" y="315519"/>
                  <a:pt x="308789" y="262019"/>
                  <a:pt x="297180" y="441960"/>
                </a:cubicBezTo>
                <a:cubicBezTo>
                  <a:pt x="296024" y="459883"/>
                  <a:pt x="292291" y="477548"/>
                  <a:pt x="289560" y="495300"/>
                </a:cubicBezTo>
                <a:cubicBezTo>
                  <a:pt x="283061" y="537547"/>
                  <a:pt x="282246" y="539491"/>
                  <a:pt x="274320" y="579120"/>
                </a:cubicBezTo>
                <a:cubicBezTo>
                  <a:pt x="285655" y="726472"/>
                  <a:pt x="272987" y="634082"/>
                  <a:pt x="289560" y="708660"/>
                </a:cubicBezTo>
                <a:cubicBezTo>
                  <a:pt x="292370" y="721303"/>
                  <a:pt x="289996" y="735984"/>
                  <a:pt x="297180" y="746760"/>
                </a:cubicBezTo>
                <a:cubicBezTo>
                  <a:pt x="301635" y="753443"/>
                  <a:pt x="312856" y="750788"/>
                  <a:pt x="320040" y="754380"/>
                </a:cubicBezTo>
                <a:cubicBezTo>
                  <a:pt x="337273" y="762996"/>
                  <a:pt x="339804" y="766524"/>
                  <a:pt x="350520" y="777240"/>
                </a:cubicBezTo>
              </a:path>
            </a:pathLst>
          </a:cu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83908" y="4127754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09460" y="4626102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175246" y="4385056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188708" y="4841748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029450" y="4232656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85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568298" cy="990600"/>
          </a:xfrm>
        </p:spPr>
        <p:txBody>
          <a:bodyPr/>
          <a:lstStyle/>
          <a:p>
            <a:r>
              <a:rPr lang="en-US" dirty="0" smtClean="0"/>
              <a:t>RECON: registration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19400" y="3215386"/>
            <a:ext cx="1371600" cy="1691640"/>
            <a:chOff x="3657600" y="4114800"/>
            <a:chExt cx="1371600" cy="2209800"/>
          </a:xfrm>
        </p:grpSpPr>
        <p:sp>
          <p:nvSpPr>
            <p:cNvPr id="9" name="Oval 8"/>
            <p:cNvSpPr/>
            <p:nvPr/>
          </p:nvSpPr>
          <p:spPr>
            <a:xfrm>
              <a:off x="3657600" y="4114800"/>
              <a:ext cx="1371600" cy="2209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4006740" y="5410200"/>
              <a:ext cx="214760" cy="701040"/>
            </a:xfrm>
            <a:custGeom>
              <a:avLst/>
              <a:gdLst>
                <a:gd name="connsiteX0" fmla="*/ 9000 w 214760"/>
                <a:gd name="connsiteY0" fmla="*/ 0 h 556260"/>
                <a:gd name="connsiteX1" fmla="*/ 9000 w 214760"/>
                <a:gd name="connsiteY1" fmla="*/ 137160 h 556260"/>
                <a:gd name="connsiteX2" fmla="*/ 31860 w 214760"/>
                <a:gd name="connsiteY2" fmla="*/ 289560 h 556260"/>
                <a:gd name="connsiteX3" fmla="*/ 47100 w 214760"/>
                <a:gd name="connsiteY3" fmla="*/ 335280 h 556260"/>
                <a:gd name="connsiteX4" fmla="*/ 54720 w 214760"/>
                <a:gd name="connsiteY4" fmla="*/ 358140 h 556260"/>
                <a:gd name="connsiteX5" fmla="*/ 92820 w 214760"/>
                <a:gd name="connsiteY5" fmla="*/ 426720 h 556260"/>
                <a:gd name="connsiteX6" fmla="*/ 115680 w 214760"/>
                <a:gd name="connsiteY6" fmla="*/ 441960 h 556260"/>
                <a:gd name="connsiteX7" fmla="*/ 146160 w 214760"/>
                <a:gd name="connsiteY7" fmla="*/ 480060 h 556260"/>
                <a:gd name="connsiteX8" fmla="*/ 161400 w 214760"/>
                <a:gd name="connsiteY8" fmla="*/ 502920 h 556260"/>
                <a:gd name="connsiteX9" fmla="*/ 184260 w 214760"/>
                <a:gd name="connsiteY9" fmla="*/ 510540 h 556260"/>
                <a:gd name="connsiteX10" fmla="*/ 207120 w 214760"/>
                <a:gd name="connsiteY10" fmla="*/ 525780 h 556260"/>
                <a:gd name="connsiteX11" fmla="*/ 214740 w 214760"/>
                <a:gd name="connsiteY11" fmla="*/ 556260 h 55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760" h="556260">
                  <a:moveTo>
                    <a:pt x="9000" y="0"/>
                  </a:moveTo>
                  <a:cubicBezTo>
                    <a:pt x="-4349" y="66747"/>
                    <a:pt x="-1571" y="34975"/>
                    <a:pt x="9000" y="137160"/>
                  </a:cubicBezTo>
                  <a:cubicBezTo>
                    <a:pt x="13961" y="185112"/>
                    <a:pt x="17267" y="240918"/>
                    <a:pt x="31860" y="289560"/>
                  </a:cubicBezTo>
                  <a:cubicBezTo>
                    <a:pt x="36476" y="304947"/>
                    <a:pt x="42020" y="320040"/>
                    <a:pt x="47100" y="335280"/>
                  </a:cubicBezTo>
                  <a:lnTo>
                    <a:pt x="54720" y="358140"/>
                  </a:lnTo>
                  <a:cubicBezTo>
                    <a:pt x="62661" y="381962"/>
                    <a:pt x="70361" y="411748"/>
                    <a:pt x="92820" y="426720"/>
                  </a:cubicBezTo>
                  <a:lnTo>
                    <a:pt x="115680" y="441960"/>
                  </a:lnTo>
                  <a:cubicBezTo>
                    <a:pt x="130515" y="486464"/>
                    <a:pt x="111693" y="445593"/>
                    <a:pt x="146160" y="480060"/>
                  </a:cubicBezTo>
                  <a:cubicBezTo>
                    <a:pt x="152636" y="486536"/>
                    <a:pt x="154249" y="497199"/>
                    <a:pt x="161400" y="502920"/>
                  </a:cubicBezTo>
                  <a:cubicBezTo>
                    <a:pt x="167672" y="507938"/>
                    <a:pt x="177076" y="506948"/>
                    <a:pt x="184260" y="510540"/>
                  </a:cubicBezTo>
                  <a:cubicBezTo>
                    <a:pt x="192451" y="514636"/>
                    <a:pt x="199500" y="520700"/>
                    <a:pt x="207120" y="525780"/>
                  </a:cubicBezTo>
                  <a:cubicBezTo>
                    <a:pt x="215543" y="551050"/>
                    <a:pt x="214740" y="540608"/>
                    <a:pt x="214740" y="556260"/>
                  </a:cubicBezTo>
                </a:path>
              </a:pathLst>
            </a:cu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9310" y="1592326"/>
            <a:ext cx="1371600" cy="2209800"/>
            <a:chOff x="670175" y="1537716"/>
            <a:chExt cx="1371600" cy="2209800"/>
          </a:xfrm>
        </p:grpSpPr>
        <p:grpSp>
          <p:nvGrpSpPr>
            <p:cNvPr id="17" name="Group 16"/>
            <p:cNvGrpSpPr/>
            <p:nvPr/>
          </p:nvGrpSpPr>
          <p:grpSpPr>
            <a:xfrm>
              <a:off x="670175" y="1537716"/>
              <a:ext cx="1371600" cy="2209800"/>
              <a:chOff x="990600" y="1905000"/>
              <a:chExt cx="1371600" cy="22098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990600" y="1905000"/>
                <a:ext cx="1371600" cy="2209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1371600" y="3040380"/>
                <a:ext cx="201168" cy="676656"/>
              </a:xfrm>
              <a:custGeom>
                <a:avLst/>
                <a:gdLst>
                  <a:gd name="connsiteX0" fmla="*/ 0 w 201168"/>
                  <a:gd name="connsiteY0" fmla="*/ 0 h 676656"/>
                  <a:gd name="connsiteX1" fmla="*/ 45720 w 201168"/>
                  <a:gd name="connsiteY1" fmla="*/ 9144 h 676656"/>
                  <a:gd name="connsiteX2" fmla="*/ 73152 w 201168"/>
                  <a:gd name="connsiteY2" fmla="*/ 64008 h 676656"/>
                  <a:gd name="connsiteX3" fmla="*/ 91440 w 201168"/>
                  <a:gd name="connsiteY3" fmla="*/ 91440 h 676656"/>
                  <a:gd name="connsiteX4" fmla="*/ 109728 w 201168"/>
                  <a:gd name="connsiteY4" fmla="*/ 301752 h 676656"/>
                  <a:gd name="connsiteX5" fmla="*/ 118872 w 201168"/>
                  <a:gd name="connsiteY5" fmla="*/ 374904 h 676656"/>
                  <a:gd name="connsiteX6" fmla="*/ 128016 w 201168"/>
                  <a:gd name="connsiteY6" fmla="*/ 630936 h 676656"/>
                  <a:gd name="connsiteX7" fmla="*/ 146304 w 201168"/>
                  <a:gd name="connsiteY7" fmla="*/ 658368 h 676656"/>
                  <a:gd name="connsiteX8" fmla="*/ 201168 w 201168"/>
                  <a:gd name="connsiteY8" fmla="*/ 676656 h 6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168" h="676656">
                    <a:moveTo>
                      <a:pt x="0" y="0"/>
                    </a:moveTo>
                    <a:cubicBezTo>
                      <a:pt x="15240" y="3048"/>
                      <a:pt x="32226" y="1433"/>
                      <a:pt x="45720" y="9144"/>
                    </a:cubicBezTo>
                    <a:cubicBezTo>
                      <a:pt x="64064" y="19626"/>
                      <a:pt x="65173" y="48050"/>
                      <a:pt x="73152" y="64008"/>
                    </a:cubicBezTo>
                    <a:cubicBezTo>
                      <a:pt x="78067" y="73838"/>
                      <a:pt x="85344" y="82296"/>
                      <a:pt x="91440" y="91440"/>
                    </a:cubicBezTo>
                    <a:cubicBezTo>
                      <a:pt x="113129" y="199886"/>
                      <a:pt x="93468" y="90373"/>
                      <a:pt x="109728" y="301752"/>
                    </a:cubicBezTo>
                    <a:cubicBezTo>
                      <a:pt x="111613" y="326253"/>
                      <a:pt x="115824" y="350520"/>
                      <a:pt x="118872" y="374904"/>
                    </a:cubicBezTo>
                    <a:cubicBezTo>
                      <a:pt x="121920" y="460248"/>
                      <a:pt x="119790" y="545935"/>
                      <a:pt x="128016" y="630936"/>
                    </a:cubicBezTo>
                    <a:cubicBezTo>
                      <a:pt x="129075" y="641875"/>
                      <a:pt x="136985" y="652543"/>
                      <a:pt x="146304" y="658368"/>
                    </a:cubicBezTo>
                    <a:cubicBezTo>
                      <a:pt x="162651" y="668585"/>
                      <a:pt x="201168" y="676656"/>
                      <a:pt x="201168" y="676656"/>
                    </a:cubicBezTo>
                  </a:path>
                </a:pathLst>
              </a:cu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2">
                        <a:lumMod val="25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23" name="Oval 22"/>
            <p:cNvSpPr/>
            <p:nvPr/>
          </p:nvSpPr>
          <p:spPr>
            <a:xfrm>
              <a:off x="1000120" y="2609850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100704" y="2779014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18419" y="3011424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04132" y="3223260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24526" y="3286506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rot="473072">
            <a:off x="558153" y="4369597"/>
            <a:ext cx="1371600" cy="2209800"/>
            <a:chOff x="2331335" y="1537716"/>
            <a:chExt cx="1371600" cy="2209800"/>
          </a:xfrm>
        </p:grpSpPr>
        <p:grpSp>
          <p:nvGrpSpPr>
            <p:cNvPr id="20" name="Group 19"/>
            <p:cNvGrpSpPr/>
            <p:nvPr/>
          </p:nvGrpSpPr>
          <p:grpSpPr>
            <a:xfrm>
              <a:off x="2331335" y="1537716"/>
              <a:ext cx="1371600" cy="2209800"/>
              <a:chOff x="6324600" y="1905000"/>
              <a:chExt cx="1371600" cy="220980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6324600" y="1905000"/>
                <a:ext cx="1371600" cy="2209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6729984" y="3136392"/>
                <a:ext cx="174275" cy="704088"/>
              </a:xfrm>
              <a:custGeom>
                <a:avLst/>
                <a:gdLst>
                  <a:gd name="connsiteX0" fmla="*/ 0 w 174275"/>
                  <a:gd name="connsiteY0" fmla="*/ 0 h 704088"/>
                  <a:gd name="connsiteX1" fmla="*/ 9144 w 174275"/>
                  <a:gd name="connsiteY1" fmla="*/ 91440 h 704088"/>
                  <a:gd name="connsiteX2" fmla="*/ 27432 w 174275"/>
                  <a:gd name="connsiteY2" fmla="*/ 118872 h 704088"/>
                  <a:gd name="connsiteX3" fmla="*/ 36576 w 174275"/>
                  <a:gd name="connsiteY3" fmla="*/ 164592 h 704088"/>
                  <a:gd name="connsiteX4" fmla="*/ 45720 w 174275"/>
                  <a:gd name="connsiteY4" fmla="*/ 292608 h 704088"/>
                  <a:gd name="connsiteX5" fmla="*/ 54864 w 174275"/>
                  <a:gd name="connsiteY5" fmla="*/ 484632 h 704088"/>
                  <a:gd name="connsiteX6" fmla="*/ 73152 w 174275"/>
                  <a:gd name="connsiteY6" fmla="*/ 512064 h 704088"/>
                  <a:gd name="connsiteX7" fmla="*/ 100584 w 174275"/>
                  <a:gd name="connsiteY7" fmla="*/ 539496 h 704088"/>
                  <a:gd name="connsiteX8" fmla="*/ 128016 w 174275"/>
                  <a:gd name="connsiteY8" fmla="*/ 548640 h 704088"/>
                  <a:gd name="connsiteX9" fmla="*/ 155448 w 174275"/>
                  <a:gd name="connsiteY9" fmla="*/ 566928 h 704088"/>
                  <a:gd name="connsiteX10" fmla="*/ 173736 w 174275"/>
                  <a:gd name="connsiteY10" fmla="*/ 667512 h 704088"/>
                  <a:gd name="connsiteX11" fmla="*/ 173736 w 174275"/>
                  <a:gd name="connsiteY11" fmla="*/ 704088 h 70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4275" h="704088">
                    <a:moveTo>
                      <a:pt x="0" y="0"/>
                    </a:moveTo>
                    <a:cubicBezTo>
                      <a:pt x="3048" y="30480"/>
                      <a:pt x="2256" y="61592"/>
                      <a:pt x="9144" y="91440"/>
                    </a:cubicBezTo>
                    <a:cubicBezTo>
                      <a:pt x="11615" y="102148"/>
                      <a:pt x="23573" y="108582"/>
                      <a:pt x="27432" y="118872"/>
                    </a:cubicBezTo>
                    <a:cubicBezTo>
                      <a:pt x="32889" y="133424"/>
                      <a:pt x="33528" y="149352"/>
                      <a:pt x="36576" y="164592"/>
                    </a:cubicBezTo>
                    <a:cubicBezTo>
                      <a:pt x="39624" y="207264"/>
                      <a:pt x="43279" y="249897"/>
                      <a:pt x="45720" y="292608"/>
                    </a:cubicBezTo>
                    <a:cubicBezTo>
                      <a:pt x="49376" y="356584"/>
                      <a:pt x="46916" y="421046"/>
                      <a:pt x="54864" y="484632"/>
                    </a:cubicBezTo>
                    <a:cubicBezTo>
                      <a:pt x="56227" y="495537"/>
                      <a:pt x="66117" y="503621"/>
                      <a:pt x="73152" y="512064"/>
                    </a:cubicBezTo>
                    <a:cubicBezTo>
                      <a:pt x="81431" y="521998"/>
                      <a:pt x="89824" y="532323"/>
                      <a:pt x="100584" y="539496"/>
                    </a:cubicBezTo>
                    <a:cubicBezTo>
                      <a:pt x="108604" y="544843"/>
                      <a:pt x="119395" y="544329"/>
                      <a:pt x="128016" y="548640"/>
                    </a:cubicBezTo>
                    <a:cubicBezTo>
                      <a:pt x="137846" y="553555"/>
                      <a:pt x="146304" y="560832"/>
                      <a:pt x="155448" y="566928"/>
                    </a:cubicBezTo>
                    <a:cubicBezTo>
                      <a:pt x="160382" y="591600"/>
                      <a:pt x="171396" y="644114"/>
                      <a:pt x="173736" y="667512"/>
                    </a:cubicBezTo>
                    <a:cubicBezTo>
                      <a:pt x="174949" y="679643"/>
                      <a:pt x="173736" y="691896"/>
                      <a:pt x="173736" y="704088"/>
                    </a:cubicBezTo>
                  </a:path>
                </a:pathLst>
              </a:cu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2686427" y="2705862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773564" y="3223260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874148" y="3409950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20763484">
            <a:off x="5410200" y="2881630"/>
            <a:ext cx="1371600" cy="2209800"/>
            <a:chOff x="4343400" y="1537716"/>
            <a:chExt cx="1371600" cy="2209800"/>
          </a:xfrm>
        </p:grpSpPr>
        <p:sp>
          <p:nvSpPr>
            <p:cNvPr id="32" name="Oval 31"/>
            <p:cNvSpPr/>
            <p:nvPr/>
          </p:nvSpPr>
          <p:spPr>
            <a:xfrm>
              <a:off x="4343400" y="1537716"/>
              <a:ext cx="1371600" cy="2209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15510" y="2583180"/>
              <a:ext cx="350520" cy="777240"/>
            </a:xfrm>
            <a:custGeom>
              <a:avLst/>
              <a:gdLst>
                <a:gd name="connsiteX0" fmla="*/ 0 w 350520"/>
                <a:gd name="connsiteY0" fmla="*/ 0 h 777240"/>
                <a:gd name="connsiteX1" fmla="*/ 68580 w 350520"/>
                <a:gd name="connsiteY1" fmla="*/ 30480 h 777240"/>
                <a:gd name="connsiteX2" fmla="*/ 91440 w 350520"/>
                <a:gd name="connsiteY2" fmla="*/ 38100 h 777240"/>
                <a:gd name="connsiteX3" fmla="*/ 114300 w 350520"/>
                <a:gd name="connsiteY3" fmla="*/ 53340 h 777240"/>
                <a:gd name="connsiteX4" fmla="*/ 121920 w 350520"/>
                <a:gd name="connsiteY4" fmla="*/ 76200 h 777240"/>
                <a:gd name="connsiteX5" fmla="*/ 160020 w 350520"/>
                <a:gd name="connsiteY5" fmla="*/ 114300 h 777240"/>
                <a:gd name="connsiteX6" fmla="*/ 175260 w 350520"/>
                <a:gd name="connsiteY6" fmla="*/ 160020 h 777240"/>
                <a:gd name="connsiteX7" fmla="*/ 190500 w 350520"/>
                <a:gd name="connsiteY7" fmla="*/ 220980 h 777240"/>
                <a:gd name="connsiteX8" fmla="*/ 205740 w 350520"/>
                <a:gd name="connsiteY8" fmla="*/ 327660 h 777240"/>
                <a:gd name="connsiteX9" fmla="*/ 213360 w 350520"/>
                <a:gd name="connsiteY9" fmla="*/ 464820 h 777240"/>
                <a:gd name="connsiteX10" fmla="*/ 220980 w 350520"/>
                <a:gd name="connsiteY10" fmla="*/ 487680 h 777240"/>
                <a:gd name="connsiteX11" fmla="*/ 243840 w 350520"/>
                <a:gd name="connsiteY11" fmla="*/ 472440 h 777240"/>
                <a:gd name="connsiteX12" fmla="*/ 259080 w 350520"/>
                <a:gd name="connsiteY12" fmla="*/ 426720 h 777240"/>
                <a:gd name="connsiteX13" fmla="*/ 266700 w 350520"/>
                <a:gd name="connsiteY13" fmla="*/ 403860 h 777240"/>
                <a:gd name="connsiteX14" fmla="*/ 266700 w 350520"/>
                <a:gd name="connsiteY14" fmla="*/ 228600 h 777240"/>
                <a:gd name="connsiteX15" fmla="*/ 297180 w 350520"/>
                <a:gd name="connsiteY15" fmla="*/ 236220 h 777240"/>
                <a:gd name="connsiteX16" fmla="*/ 297180 w 350520"/>
                <a:gd name="connsiteY16" fmla="*/ 441960 h 777240"/>
                <a:gd name="connsiteX17" fmla="*/ 289560 w 350520"/>
                <a:gd name="connsiteY17" fmla="*/ 495300 h 777240"/>
                <a:gd name="connsiteX18" fmla="*/ 274320 w 350520"/>
                <a:gd name="connsiteY18" fmla="*/ 579120 h 777240"/>
                <a:gd name="connsiteX19" fmla="*/ 289560 w 350520"/>
                <a:gd name="connsiteY19" fmla="*/ 708660 h 777240"/>
                <a:gd name="connsiteX20" fmla="*/ 297180 w 350520"/>
                <a:gd name="connsiteY20" fmla="*/ 746760 h 777240"/>
                <a:gd name="connsiteX21" fmla="*/ 320040 w 350520"/>
                <a:gd name="connsiteY21" fmla="*/ 754380 h 777240"/>
                <a:gd name="connsiteX22" fmla="*/ 350520 w 350520"/>
                <a:gd name="connsiteY22" fmla="*/ 777240 h 77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0520" h="777240">
                  <a:moveTo>
                    <a:pt x="0" y="0"/>
                  </a:moveTo>
                  <a:cubicBezTo>
                    <a:pt x="70577" y="14115"/>
                    <a:pt x="8104" y="-4078"/>
                    <a:pt x="68580" y="30480"/>
                  </a:cubicBezTo>
                  <a:cubicBezTo>
                    <a:pt x="75554" y="34465"/>
                    <a:pt x="84256" y="34508"/>
                    <a:pt x="91440" y="38100"/>
                  </a:cubicBezTo>
                  <a:cubicBezTo>
                    <a:pt x="99631" y="42196"/>
                    <a:pt x="106680" y="48260"/>
                    <a:pt x="114300" y="53340"/>
                  </a:cubicBezTo>
                  <a:cubicBezTo>
                    <a:pt x="116840" y="60960"/>
                    <a:pt x="116902" y="69928"/>
                    <a:pt x="121920" y="76200"/>
                  </a:cubicBezTo>
                  <a:cubicBezTo>
                    <a:pt x="154940" y="117475"/>
                    <a:pt x="137160" y="62865"/>
                    <a:pt x="160020" y="114300"/>
                  </a:cubicBezTo>
                  <a:cubicBezTo>
                    <a:pt x="166544" y="128980"/>
                    <a:pt x="170180" y="144780"/>
                    <a:pt x="175260" y="160020"/>
                  </a:cubicBezTo>
                  <a:cubicBezTo>
                    <a:pt x="184124" y="186613"/>
                    <a:pt x="185902" y="188797"/>
                    <a:pt x="190500" y="220980"/>
                  </a:cubicBezTo>
                  <a:cubicBezTo>
                    <a:pt x="208601" y="347684"/>
                    <a:pt x="188513" y="241525"/>
                    <a:pt x="205740" y="327660"/>
                  </a:cubicBezTo>
                  <a:cubicBezTo>
                    <a:pt x="208280" y="373380"/>
                    <a:pt x="209019" y="419236"/>
                    <a:pt x="213360" y="464820"/>
                  </a:cubicBezTo>
                  <a:cubicBezTo>
                    <a:pt x="214122" y="472816"/>
                    <a:pt x="213188" y="485732"/>
                    <a:pt x="220980" y="487680"/>
                  </a:cubicBezTo>
                  <a:cubicBezTo>
                    <a:pt x="229865" y="489901"/>
                    <a:pt x="236220" y="477520"/>
                    <a:pt x="243840" y="472440"/>
                  </a:cubicBezTo>
                  <a:lnTo>
                    <a:pt x="259080" y="426720"/>
                  </a:lnTo>
                  <a:lnTo>
                    <a:pt x="266700" y="403860"/>
                  </a:lnTo>
                  <a:cubicBezTo>
                    <a:pt x="265938" y="393199"/>
                    <a:pt x="249661" y="255863"/>
                    <a:pt x="266700" y="228600"/>
                  </a:cubicBezTo>
                  <a:cubicBezTo>
                    <a:pt x="272251" y="219719"/>
                    <a:pt x="287020" y="233680"/>
                    <a:pt x="297180" y="236220"/>
                  </a:cubicBezTo>
                  <a:cubicBezTo>
                    <a:pt x="323613" y="315519"/>
                    <a:pt x="308789" y="262019"/>
                    <a:pt x="297180" y="441960"/>
                  </a:cubicBezTo>
                  <a:cubicBezTo>
                    <a:pt x="296024" y="459883"/>
                    <a:pt x="292291" y="477548"/>
                    <a:pt x="289560" y="495300"/>
                  </a:cubicBezTo>
                  <a:cubicBezTo>
                    <a:pt x="283061" y="537547"/>
                    <a:pt x="282246" y="539491"/>
                    <a:pt x="274320" y="579120"/>
                  </a:cubicBezTo>
                  <a:cubicBezTo>
                    <a:pt x="285655" y="726472"/>
                    <a:pt x="272987" y="634082"/>
                    <a:pt x="289560" y="708660"/>
                  </a:cubicBezTo>
                  <a:cubicBezTo>
                    <a:pt x="292370" y="721303"/>
                    <a:pt x="289996" y="735984"/>
                    <a:pt x="297180" y="746760"/>
                  </a:cubicBezTo>
                  <a:cubicBezTo>
                    <a:pt x="301635" y="753443"/>
                    <a:pt x="312856" y="750788"/>
                    <a:pt x="320040" y="754380"/>
                  </a:cubicBezTo>
                  <a:cubicBezTo>
                    <a:pt x="337273" y="762996"/>
                    <a:pt x="339804" y="766524"/>
                    <a:pt x="350520" y="777240"/>
                  </a:cubicBezTo>
                </a:path>
              </a:pathLst>
            </a:cu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674108" y="2529078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899660" y="3027426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965446" y="2786380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978908" y="3243072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819650" y="2633980"/>
              <a:ext cx="100584" cy="12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Oval 41"/>
          <p:cNvSpPr/>
          <p:nvPr/>
        </p:nvSpPr>
        <p:spPr>
          <a:xfrm>
            <a:off x="3118248" y="4143791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129060" y="4348874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333008" y="4680449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14404" y="4546731"/>
            <a:ext cx="100584" cy="126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362200" y="1527377"/>
            <a:ext cx="5638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Mapping the vertices in </a:t>
            </a:r>
            <a:r>
              <a:rPr lang="en-US" dirty="0" smtClean="0"/>
              <a:t>arbitrary brains </a:t>
            </a:r>
            <a:r>
              <a:rPr lang="en-US" dirty="0"/>
              <a:t>to vertices in </a:t>
            </a:r>
            <a:r>
              <a:rPr lang="en-US" dirty="0" smtClean="0"/>
              <a:t>one universal reference </a:t>
            </a:r>
            <a:r>
              <a:rPr lang="en-US" dirty="0"/>
              <a:t>brain.</a:t>
            </a:r>
          </a:p>
          <a:p>
            <a:r>
              <a:rPr lang="en-US" dirty="0"/>
              <a:t>Perform analysis on the reference </a:t>
            </a:r>
            <a:r>
              <a:rPr lang="en-US" dirty="0" smtClean="0"/>
              <a:t>brain instead.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33600" y="3277870"/>
            <a:ext cx="457200" cy="3035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209800" y="4806941"/>
            <a:ext cx="685800" cy="36402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419600" y="4041140"/>
            <a:ext cx="762000" cy="20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16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Registration: inflate to 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Inflate to sphere</a:t>
            </a:r>
          </a:p>
          <a:p>
            <a:r>
              <a:rPr lang="en-US" dirty="0" smtClean="0"/>
              <a:t>Align to reference sphere (inflated from reference brain)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6167" r="11027"/>
          <a:stretch/>
        </p:blipFill>
        <p:spPr bwMode="auto">
          <a:xfrm>
            <a:off x="198119" y="2590800"/>
            <a:ext cx="2697481" cy="17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r="2580"/>
          <a:stretch/>
        </p:blipFill>
        <p:spPr bwMode="auto">
          <a:xfrm>
            <a:off x="2667000" y="4572000"/>
            <a:ext cx="3118104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3" descr="sulc-sphre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"/>
          <a:stretch>
            <a:fillRect/>
          </a:stretch>
        </p:blipFill>
        <p:spPr bwMode="auto">
          <a:xfrm>
            <a:off x="5867400" y="2514600"/>
            <a:ext cx="2438400" cy="22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urved Connector 4"/>
          <p:cNvCxnSpPr>
            <a:stCxn id="2050" idx="2"/>
            <a:endCxn id="2051" idx="1"/>
          </p:cNvCxnSpPr>
          <p:nvPr/>
        </p:nvCxnSpPr>
        <p:spPr>
          <a:xfrm rot="16200000" flipH="1">
            <a:off x="1524286" y="4329398"/>
            <a:ext cx="1165289" cy="1120140"/>
          </a:xfrm>
          <a:prstGeom prst="curved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2051" idx="3"/>
            <a:endCxn id="8" idx="2"/>
          </p:cNvCxnSpPr>
          <p:nvPr/>
        </p:nvCxnSpPr>
        <p:spPr>
          <a:xfrm flipV="1">
            <a:off x="5785104" y="4732338"/>
            <a:ext cx="1301496" cy="739775"/>
          </a:xfrm>
          <a:prstGeom prst="curved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527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Inflation is guiled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14600"/>
          </a:xfrm>
        </p:spPr>
        <p:txBody>
          <a:bodyPr/>
          <a:lstStyle/>
          <a:p>
            <a:r>
              <a:rPr lang="en-US" dirty="0" smtClean="0"/>
              <a:t>Minimize metric distortion:</a:t>
            </a:r>
          </a:p>
          <a:p>
            <a:pPr lvl="1"/>
            <a:r>
              <a:rPr lang="en-US" dirty="0" smtClean="0"/>
              <a:t>Maintain geodesic distance between each pair of vertices in the original surface</a:t>
            </a:r>
          </a:p>
          <a:p>
            <a:r>
              <a:rPr lang="en-US" dirty="0" smtClean="0"/>
              <a:t>Encourage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33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 2: inflation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is collect on per vertex level</a:t>
            </a:r>
          </a:p>
          <a:p>
            <a:r>
              <a:rPr lang="en-US" dirty="0" smtClean="0"/>
              <a:t>Travel depth: how far it takes for a vertex to travel to the inflated surface</a:t>
            </a:r>
          </a:p>
          <a:p>
            <a:r>
              <a:rPr lang="en-US" dirty="0" smtClean="0"/>
              <a:t>A equivalent measure of surface convexity, or </a:t>
            </a:r>
            <a:r>
              <a:rPr lang="en-US" dirty="0" smtClean="0"/>
              <a:t>sulci</a:t>
            </a:r>
            <a:endParaRPr lang="en-US" dirty="0" smtClean="0"/>
          </a:p>
          <a:p>
            <a:pPr lvl="1"/>
            <a:r>
              <a:rPr lang="en-US" dirty="0" smtClean="0"/>
              <a:t>vertex in sulcus: large travel depth, positive convexity</a:t>
            </a:r>
          </a:p>
          <a:p>
            <a:pPr lvl="1"/>
            <a:r>
              <a:rPr lang="en-US" dirty="0" smtClean="0"/>
              <a:t>vertex in gyrus: small </a:t>
            </a:r>
            <a:r>
              <a:rPr lang="en-US" dirty="0"/>
              <a:t>travel </a:t>
            </a:r>
            <a:r>
              <a:rPr lang="en-US" dirty="0" smtClean="0"/>
              <a:t>depth, negative </a:t>
            </a:r>
            <a:r>
              <a:rPr lang="en-US" dirty="0" smtClean="0"/>
              <a:t>convexity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2479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Convexity map is used for registration</a:t>
            </a:r>
          </a:p>
          <a:p>
            <a:r>
              <a:rPr lang="en-US" dirty="0"/>
              <a:t>Coloring</a:t>
            </a:r>
          </a:p>
          <a:p>
            <a:pPr lvl="1"/>
            <a:r>
              <a:rPr lang="en-US" dirty="0"/>
              <a:t>sulci (high convexity) with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endParaRPr lang="en-US" dirty="0"/>
          </a:p>
          <a:p>
            <a:pPr lvl="1"/>
            <a:r>
              <a:rPr lang="en-US" dirty="0"/>
              <a:t>gyri (low convexity) with </a:t>
            </a:r>
            <a:r>
              <a:rPr lang="en-US" b="1" dirty="0">
                <a:solidFill>
                  <a:srgbClr val="00B050"/>
                </a:solidFill>
              </a:rPr>
              <a:t>green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771900"/>
            <a:ext cx="2139284" cy="194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886199"/>
            <a:ext cx="26289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305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Alignment is guiled by convexity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00200"/>
          </a:xfrm>
        </p:spPr>
        <p:txBody>
          <a:bodyPr/>
          <a:lstStyle/>
          <a:p>
            <a:r>
              <a:rPr lang="en-US" dirty="0" smtClean="0"/>
              <a:t>Minimize the convexity difference between source brain and the </a:t>
            </a:r>
            <a:r>
              <a:rPr lang="en-US" dirty="0" smtClean="0"/>
              <a:t>reference</a:t>
            </a:r>
          </a:p>
          <a:p>
            <a:r>
              <a:rPr lang="en-US" dirty="0" smtClean="0"/>
              <a:t>Minimize metrics distortion due to vertex movement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1" y="2857500"/>
            <a:ext cx="1647824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41" y="4667250"/>
            <a:ext cx="1876425" cy="1979612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05919"/>
            <a:ext cx="1880266" cy="171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>
            <a:stCxn id="4" idx="3"/>
            <a:endCxn id="7" idx="1"/>
          </p:cNvCxnSpPr>
          <p:nvPr/>
        </p:nvCxnSpPr>
        <p:spPr>
          <a:xfrm>
            <a:off x="2447925" y="3762375"/>
            <a:ext cx="21240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30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registration: Back mapping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36514" cy="2895600"/>
          </a:xfrm>
        </p:spPr>
        <p:txBody>
          <a:bodyPr/>
          <a:lstStyle/>
          <a:p>
            <a:r>
              <a:rPr lang="en-US" dirty="0" smtClean="0"/>
              <a:t>Pick a region in, or the whole reference brain</a:t>
            </a:r>
          </a:p>
          <a:p>
            <a:r>
              <a:rPr lang="en-US" dirty="0" smtClean="0"/>
              <a:t>Lookup the corresponding vertices in the subject registered to it.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6"/>
          <a:stretch/>
        </p:blipFill>
        <p:spPr bwMode="auto">
          <a:xfrm>
            <a:off x="228600" y="4419600"/>
            <a:ext cx="5823857" cy="188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4"/>
          <a:stretch/>
        </p:blipFill>
        <p:spPr bwMode="auto">
          <a:xfrm>
            <a:off x="6618098" y="2362200"/>
            <a:ext cx="1923825" cy="188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urved Connector 5"/>
          <p:cNvCxnSpPr>
            <a:stCxn id="5" idx="2"/>
            <a:endCxn id="3074" idx="3"/>
          </p:cNvCxnSpPr>
          <p:nvPr/>
        </p:nvCxnSpPr>
        <p:spPr>
          <a:xfrm rot="5400000">
            <a:off x="6259632" y="4043417"/>
            <a:ext cx="1113204" cy="1527554"/>
          </a:xfrm>
          <a:prstGeom prst="curved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74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machineries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694361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026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Registration: </a:t>
            </a:r>
            <a:r>
              <a:rPr lang="en-US" dirty="0" smtClean="0"/>
              <a:t>align to reference brain</a:t>
            </a:r>
            <a:endParaRPr lang="en-US" dirty="0"/>
          </a:p>
        </p:txBody>
      </p:sp>
      <p:pic>
        <p:nvPicPr>
          <p:cNvPr id="4" name="Picture 2" descr="averag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6200775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852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Mapping to original vertices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/>
              <a:t>each </a:t>
            </a:r>
            <a:r>
              <a:rPr lang="en-US" smtClean="0"/>
              <a:t>vertex </a:t>
            </a:r>
            <a:r>
              <a:rPr lang="en-US" dirty="0" smtClean="0"/>
              <a:t>in </a:t>
            </a:r>
            <a:r>
              <a:rPr lang="en-US" dirty="0"/>
              <a:t>the reference brain, </a:t>
            </a:r>
            <a:r>
              <a:rPr lang="en-US" dirty="0" smtClean="0"/>
              <a:t>we </a:t>
            </a:r>
            <a:r>
              <a:rPr lang="en-US" dirty="0"/>
              <a:t>know the </a:t>
            </a:r>
            <a:r>
              <a:rPr lang="en-US"/>
              <a:t>corresponding </a:t>
            </a:r>
            <a:r>
              <a:rPr lang="en-US" smtClean="0"/>
              <a:t>vertex </a:t>
            </a:r>
            <a:r>
              <a:rPr lang="en-US" dirty="0"/>
              <a:t>in the registered </a:t>
            </a:r>
            <a:r>
              <a:rPr lang="en-US" dirty="0" smtClean="0"/>
              <a:t>subject</a:t>
            </a:r>
            <a:endParaRPr lang="en-US" dirty="0"/>
          </a:p>
          <a:p>
            <a:r>
              <a:rPr lang="en-US" dirty="0"/>
              <a:t>The data attached to the </a:t>
            </a:r>
            <a:r>
              <a:rPr lang="en-US"/>
              <a:t>original </a:t>
            </a:r>
            <a:r>
              <a:rPr lang="en-US" smtClean="0"/>
              <a:t>vertex </a:t>
            </a:r>
            <a:r>
              <a:rPr lang="en-US" dirty="0" smtClean="0"/>
              <a:t>is retained:</a:t>
            </a:r>
          </a:p>
          <a:p>
            <a:pPr lvl="1"/>
            <a:r>
              <a:rPr lang="en-US" dirty="0" smtClean="0"/>
              <a:t>thickness</a:t>
            </a:r>
            <a:r>
              <a:rPr lang="en-US" dirty="0"/>
              <a:t>, area, volume, local </a:t>
            </a:r>
            <a:r>
              <a:rPr lang="en-US" dirty="0" smtClean="0"/>
              <a:t>curvature</a:t>
            </a:r>
          </a:p>
          <a:p>
            <a:r>
              <a:rPr lang="en-US" dirty="0" smtClean="0"/>
              <a:t>Plus the new data:</a:t>
            </a:r>
          </a:p>
          <a:p>
            <a:pPr lvl="1"/>
            <a:r>
              <a:rPr lang="en-US" smtClean="0"/>
              <a:t>Convexity </a:t>
            </a:r>
            <a:r>
              <a:rPr lang="en-US" dirty="0" smtClean="0"/>
              <a:t>can be analyzed</a:t>
            </a:r>
          </a:p>
          <a:p>
            <a:r>
              <a:rPr lang="en-US" dirty="0" smtClean="0"/>
              <a:t>And </a:t>
            </a:r>
            <a:r>
              <a:rPr lang="en-US" smtClean="0"/>
              <a:t>the XYZ </a:t>
            </a:r>
            <a:r>
              <a:rPr lang="en-US" dirty="0" smtClean="0"/>
              <a:t>coordinate of the </a:t>
            </a:r>
            <a:r>
              <a:rPr lang="en-US" smtClean="0"/>
              <a:t>original vertex</a:t>
            </a:r>
            <a:endParaRPr lang="en-US" dirty="0" smtClean="0"/>
          </a:p>
          <a:p>
            <a:pPr lvl="1"/>
            <a:r>
              <a:rPr lang="en-US" dirty="0" smtClean="0"/>
              <a:t>shape comparison across subject is possible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07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923544" y="4920996"/>
            <a:ext cx="8382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32532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Voxels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71144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Slices</a:t>
            </a:r>
            <a:endParaRPr lang="en-US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2732532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</a:t>
            </a:r>
            <a:endParaRPr lang="en-US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4789932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/>
              </a:rPr>
              <a:t>RECON</a:t>
            </a:r>
            <a:endParaRPr lang="en-US" dirty="0">
              <a:effectLst/>
            </a:endParaRPr>
          </a:p>
        </p:txBody>
      </p:sp>
      <p:cxnSp>
        <p:nvCxnSpPr>
          <p:cNvPr id="15" name="Straight Arrow Connector 14"/>
          <p:cNvCxnSpPr>
            <a:stCxn id="6" idx="0"/>
          </p:cNvCxnSpPr>
          <p:nvPr/>
        </p:nvCxnSpPr>
        <p:spPr>
          <a:xfrm flipV="1">
            <a:off x="1342644" y="4312920"/>
            <a:ext cx="0" cy="60807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9" idx="3"/>
            <a:endCxn id="10" idx="1"/>
          </p:cNvCxnSpPr>
          <p:nvPr/>
        </p:nvCxnSpPr>
        <p:spPr>
          <a:xfrm>
            <a:off x="1914144" y="3909060"/>
            <a:ext cx="818388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0"/>
            <a:endCxn id="8" idx="2"/>
          </p:cNvCxnSpPr>
          <p:nvPr/>
        </p:nvCxnSpPr>
        <p:spPr>
          <a:xfrm flipV="1">
            <a:off x="3304032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8" idx="3"/>
            <a:endCxn id="11" idx="1"/>
          </p:cNvCxnSpPr>
          <p:nvPr/>
        </p:nvCxnSpPr>
        <p:spPr>
          <a:xfrm>
            <a:off x="3875532" y="3909060"/>
            <a:ext cx="914400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89932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Vertices</a:t>
            </a:r>
          </a:p>
        </p:txBody>
      </p:sp>
      <p:cxnSp>
        <p:nvCxnSpPr>
          <p:cNvPr id="38" name="Straight Arrow Connector 37"/>
          <p:cNvCxnSpPr>
            <a:stCxn id="11" idx="0"/>
            <a:endCxn id="37" idx="2"/>
          </p:cNvCxnSpPr>
          <p:nvPr/>
        </p:nvCxnSpPr>
        <p:spPr>
          <a:xfrm flipV="1">
            <a:off x="5361432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Alternate Process 57"/>
          <p:cNvSpPr/>
          <p:nvPr/>
        </p:nvSpPr>
        <p:spPr>
          <a:xfrm>
            <a:off x="6667500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>
            <a:noAutofit/>
          </a:bodyPr>
          <a:lstStyle/>
          <a:p>
            <a:pPr algn="ctr"/>
            <a:r>
              <a:rPr lang="en-US" dirty="0" smtClean="0"/>
              <a:t>PAC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667500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Labels</a:t>
            </a:r>
            <a:endParaRPr lang="en-US" dirty="0" smtClean="0"/>
          </a:p>
        </p:txBody>
      </p:sp>
      <p:cxnSp>
        <p:nvCxnSpPr>
          <p:cNvPr id="60" name="Straight Arrow Connector 59"/>
          <p:cNvCxnSpPr>
            <a:stCxn id="58" idx="0"/>
            <a:endCxn id="59" idx="2"/>
          </p:cNvCxnSpPr>
          <p:nvPr/>
        </p:nvCxnSpPr>
        <p:spPr>
          <a:xfrm flipV="1">
            <a:off x="7239000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58" idx="1"/>
          </p:cNvCxnSpPr>
          <p:nvPr/>
        </p:nvCxnSpPr>
        <p:spPr>
          <a:xfrm>
            <a:off x="5932932" y="3909060"/>
            <a:ext cx="734568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Alternate Process 70"/>
          <p:cNvSpPr/>
          <p:nvPr/>
        </p:nvSpPr>
        <p:spPr>
          <a:xfrm>
            <a:off x="2729484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Intensity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2" name="Flowchart: Alternate Process 71"/>
          <p:cNvSpPr/>
          <p:nvPr/>
        </p:nvSpPr>
        <p:spPr>
          <a:xfrm>
            <a:off x="4789932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Surface</a:t>
            </a:r>
          </a:p>
          <a:p>
            <a:pPr algn="ctr"/>
            <a:r>
              <a:rPr lang="en-US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analysis</a:t>
            </a:r>
            <a:endParaRPr lang="en-US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3" name="Flowchart: Alternate Process 72"/>
          <p:cNvSpPr/>
          <p:nvPr/>
        </p:nvSpPr>
        <p:spPr>
          <a:xfrm>
            <a:off x="6667500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>
            <a:noAutofit/>
          </a:bodyPr>
          <a:lstStyle/>
          <a:p>
            <a:pPr algn="ctr"/>
            <a:r>
              <a:rPr lang="en-US" dirty="0" smtClean="0"/>
              <a:t>ROI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8" idx="0"/>
            <a:endCxn id="71" idx="2"/>
          </p:cNvCxnSpPr>
          <p:nvPr/>
        </p:nvCxnSpPr>
        <p:spPr>
          <a:xfrm flipH="1" flipV="1">
            <a:off x="3300984" y="2927604"/>
            <a:ext cx="3048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7" idx="0"/>
            <a:endCxn id="72" idx="2"/>
          </p:cNvCxnSpPr>
          <p:nvPr/>
        </p:nvCxnSpPr>
        <p:spPr>
          <a:xfrm flipV="1">
            <a:off x="5361432" y="2927604"/>
            <a:ext cx="0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9" idx="0"/>
            <a:endCxn id="73" idx="2"/>
          </p:cNvCxnSpPr>
          <p:nvPr/>
        </p:nvCxnSpPr>
        <p:spPr>
          <a:xfrm flipV="1">
            <a:off x="7239000" y="2927604"/>
            <a:ext cx="0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199" y="5647944"/>
            <a:ext cx="556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 = Surface reconstruction guided by intensity</a:t>
            </a:r>
            <a:endParaRPr lang="en-US" dirty="0"/>
          </a:p>
        </p:txBody>
      </p:sp>
      <p:cxnSp>
        <p:nvCxnSpPr>
          <p:cNvPr id="25" name="Curved Connector 24"/>
          <p:cNvCxnSpPr>
            <a:stCxn id="59" idx="1"/>
            <a:endCxn id="72" idx="3"/>
          </p:cNvCxnSpPr>
          <p:nvPr/>
        </p:nvCxnSpPr>
        <p:spPr>
          <a:xfrm rot="10800000">
            <a:off x="5932932" y="2454402"/>
            <a:ext cx="734568" cy="1454658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82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Imaging an association test of  gray matter (GM) thickness and CNS disease risk.</a:t>
            </a:r>
          </a:p>
          <a:p>
            <a:r>
              <a:rPr lang="en-US" dirty="0" smtClean="0"/>
              <a:t>V = GM thickness values of the set of vertices in the region of interest (ROI)</a:t>
            </a:r>
          </a:p>
          <a:p>
            <a:r>
              <a:rPr lang="en-US" dirty="0" smtClean="0"/>
              <a:t>Y = Clinical variable</a:t>
            </a:r>
          </a:p>
          <a:p>
            <a:pPr lvl="1"/>
            <a:r>
              <a:rPr lang="en-US" dirty="0" smtClean="0"/>
              <a:t>Alzheimer case / Healthy control</a:t>
            </a:r>
          </a:p>
          <a:p>
            <a:pPr lvl="1"/>
            <a:r>
              <a:rPr lang="en-US" dirty="0" smtClean="0"/>
              <a:t>Cognitive score</a:t>
            </a:r>
          </a:p>
          <a:p>
            <a:r>
              <a:rPr lang="en-US" smtClean="0"/>
              <a:t>X </a:t>
            </a:r>
            <a:r>
              <a:rPr lang="en-US" dirty="0" smtClean="0"/>
              <a:t>= Additional covariant and intercept</a:t>
            </a:r>
          </a:p>
          <a:p>
            <a:pPr lvl="1"/>
            <a:r>
              <a:rPr lang="en-US" dirty="0" smtClean="0"/>
              <a:t>Demographics</a:t>
            </a:r>
          </a:p>
          <a:p>
            <a:pPr lvl="1"/>
            <a:r>
              <a:rPr lang="en-US" dirty="0" smtClean="0"/>
              <a:t>Genetic variants</a:t>
            </a:r>
          </a:p>
          <a:p>
            <a:r>
              <a:rPr lang="en-US" dirty="0" smtClean="0"/>
              <a:t>M = number of vertices in the ROI</a:t>
            </a:r>
          </a:p>
          <a:p>
            <a:r>
              <a:rPr lang="en-US" dirty="0" smtClean="0"/>
              <a:t>N = number of subjects</a:t>
            </a:r>
          </a:p>
        </p:txBody>
      </p:sp>
    </p:spTree>
    <p:extLst>
      <p:ext uri="{BB962C8B-B14F-4D97-AF65-F5344CB8AC3E}">
        <p14:creationId xmlns:p14="http://schemas.microsoft.com/office/powerpoint/2010/main" val="690873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Surface </a:t>
            </a:r>
            <a:r>
              <a:rPr lang="en-US" dirty="0" smtClean="0"/>
              <a:t>analysis: </a:t>
            </a:r>
            <a:r>
              <a:rPr lang="en-US"/>
              <a:t>Per </a:t>
            </a:r>
            <a:r>
              <a:rPr lang="en-US" smtClean="0"/>
              <a:t>vertex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smtClean="0"/>
              <a:t>= </a:t>
            </a:r>
            <a:r>
              <a:rPr lang="en-US" b="1" smtClean="0"/>
              <a:t>b</a:t>
            </a:r>
            <a:r>
              <a:rPr lang="en-US" b="1" baseline="-25000" smtClean="0"/>
              <a:t>x</a:t>
            </a:r>
            <a:r>
              <a:rPr lang="en-US" b="1" smtClean="0"/>
              <a:t>x</a:t>
            </a:r>
            <a:r>
              <a:rPr lang="en-US" b="1" baseline="-25000" smtClean="0"/>
              <a:t>i</a:t>
            </a:r>
            <a:r>
              <a:rPr lang="en-US" b="1" baseline="30000" smtClean="0"/>
              <a:t>T</a:t>
            </a:r>
            <a:r>
              <a:rPr lang="en-US" smtClean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vj</a:t>
            </a:r>
            <a:r>
              <a:rPr lang="en-US" dirty="0" err="1" smtClean="0"/>
              <a:t>v</a:t>
            </a:r>
            <a:r>
              <a:rPr lang="en-US" baseline="-25000" dirty="0" err="1" smtClean="0"/>
              <a:t>ij</a:t>
            </a:r>
            <a:r>
              <a:rPr lang="en-US" dirty="0" smtClean="0"/>
              <a:t>, (i = 1, 2, … N, j = 1, 2, … M)</a:t>
            </a:r>
          </a:p>
          <a:p>
            <a:r>
              <a:rPr lang="en-US" dirty="0" smtClean="0"/>
              <a:t>M times test of H</a:t>
            </a:r>
            <a:r>
              <a:rPr lang="en-US" baseline="-25000" dirty="0" smtClean="0"/>
              <a:t>0</a:t>
            </a:r>
            <a:r>
              <a:rPr lang="en-US" dirty="0" smtClean="0"/>
              <a:t>: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vj</a:t>
            </a:r>
            <a:r>
              <a:rPr lang="en-US" dirty="0" smtClean="0"/>
              <a:t> = 0</a:t>
            </a:r>
          </a:p>
          <a:p>
            <a:pPr lvl="1"/>
            <a:r>
              <a:rPr lang="en-US" dirty="0" smtClean="0"/>
              <a:t>thickness at the </a:t>
            </a:r>
            <a:r>
              <a:rPr lang="en-US" err="1" smtClean="0"/>
              <a:t>j</a:t>
            </a:r>
            <a:r>
              <a:rPr lang="en-US" baseline="30000" err="1" smtClean="0"/>
              <a:t>th</a:t>
            </a:r>
            <a:r>
              <a:rPr lang="en-US" smtClean="0"/>
              <a:t> vertex </a:t>
            </a:r>
            <a:r>
              <a:rPr lang="en-US" dirty="0" smtClean="0"/>
              <a:t>is not associated with disease</a:t>
            </a:r>
          </a:p>
          <a:p>
            <a:r>
              <a:rPr lang="en-US" dirty="0" smtClean="0"/>
              <a:t>Analytical to GWAS’s SNP screen</a:t>
            </a:r>
          </a:p>
          <a:p>
            <a:r>
              <a:rPr lang="en-US" dirty="0" smtClean="0"/>
              <a:t>Low power and multiple testing</a:t>
            </a:r>
          </a:p>
          <a:p>
            <a:r>
              <a:rPr lang="en-US" dirty="0" smtClean="0"/>
              <a:t>Overlook correlation among nearby vertices</a:t>
            </a:r>
          </a:p>
        </p:txBody>
      </p:sp>
    </p:spTree>
    <p:extLst>
      <p:ext uri="{BB962C8B-B14F-4D97-AF65-F5344CB8AC3E}">
        <p14:creationId xmlns:p14="http://schemas.microsoft.com/office/powerpoint/2010/main" val="151989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</a:t>
            </a:r>
            <a:r>
              <a:rPr lang="en-US" dirty="0" smtClean="0"/>
              <a:t>analysis: Regional Test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= </a:t>
            </a:r>
            <a:r>
              <a:rPr lang="en-US" b="1" dirty="0" err="1" smtClean="0"/>
              <a:t>b</a:t>
            </a:r>
            <a:r>
              <a:rPr lang="en-US" b="1" baseline="-25000" dirty="0" err="1" smtClean="0"/>
              <a:t>x</a:t>
            </a:r>
            <a:r>
              <a:rPr lang="en-US" b="1" dirty="0" err="1" smtClean="0"/>
              <a:t>x</a:t>
            </a:r>
            <a:r>
              <a:rPr lang="en-US" b="1" baseline="-25000" dirty="0" err="1" smtClean="0"/>
              <a:t>i</a:t>
            </a:r>
            <a:r>
              <a:rPr lang="en-US" b="1" baseline="30000" dirty="0" err="1" smtClean="0"/>
              <a:t>T</a:t>
            </a:r>
            <a:r>
              <a:rPr lang="en-US" dirty="0" smtClean="0"/>
              <a:t> + </a:t>
            </a:r>
            <a:r>
              <a:rPr lang="en-US" b="1" dirty="0" err="1" smtClean="0"/>
              <a:t>b</a:t>
            </a:r>
            <a:r>
              <a:rPr lang="en-US" b="1" baseline="-25000" dirty="0" err="1" smtClean="0"/>
              <a:t>v</a:t>
            </a:r>
            <a:r>
              <a:rPr lang="en-US" b="1" dirty="0" err="1" smtClean="0"/>
              <a:t>v</a:t>
            </a:r>
            <a:r>
              <a:rPr lang="en-US" b="1" baseline="-25000" dirty="0" err="1" smtClean="0"/>
              <a:t>i</a:t>
            </a:r>
            <a:r>
              <a:rPr lang="en-US" dirty="0" smtClean="0"/>
              <a:t>, (</a:t>
            </a:r>
            <a:r>
              <a:rPr lang="en-US" b="1" dirty="0" smtClean="0"/>
              <a:t>v</a:t>
            </a:r>
            <a:r>
              <a:rPr lang="en-US" b="1" baseline="-25000" dirty="0" smtClean="0"/>
              <a:t>i</a:t>
            </a:r>
            <a:r>
              <a:rPr lang="en-US" dirty="0" smtClean="0"/>
              <a:t> = [v</a:t>
            </a:r>
            <a:r>
              <a:rPr lang="en-US" baseline="-25000" dirty="0" smtClean="0"/>
              <a:t>i1</a:t>
            </a:r>
            <a:r>
              <a:rPr lang="en-US" dirty="0" smtClean="0"/>
              <a:t>, …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iM</a:t>
            </a:r>
            <a:r>
              <a:rPr lang="en-US" dirty="0" smtClean="0"/>
              <a:t>], </a:t>
            </a:r>
            <a:r>
              <a:rPr lang="en-US" b="1" dirty="0" err="1" smtClean="0"/>
              <a:t>b</a:t>
            </a:r>
            <a:r>
              <a:rPr lang="en-US" b="1" baseline="-25000" dirty="0" err="1" smtClean="0"/>
              <a:t>v</a:t>
            </a:r>
            <a:r>
              <a:rPr lang="en-US" dirty="0"/>
              <a:t> = </a:t>
            </a:r>
            <a:r>
              <a:rPr lang="en-US" dirty="0" smtClean="0"/>
              <a:t>[b</a:t>
            </a:r>
            <a:r>
              <a:rPr lang="en-US" baseline="-25000" dirty="0" smtClean="0"/>
              <a:t>v1</a:t>
            </a:r>
            <a:r>
              <a:rPr lang="en-US" dirty="0"/>
              <a:t>, </a:t>
            </a:r>
            <a:r>
              <a:rPr lang="en-US" dirty="0" smtClean="0"/>
              <a:t>…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vM</a:t>
            </a:r>
            <a:r>
              <a:rPr lang="en-US" dirty="0"/>
              <a:t>]</a:t>
            </a:r>
            <a:r>
              <a:rPr lang="en-US" dirty="0" smtClean="0"/>
              <a:t>)</a:t>
            </a:r>
          </a:p>
          <a:p>
            <a:r>
              <a:rPr lang="en-US" dirty="0" smtClean="0"/>
              <a:t>One time test of H</a:t>
            </a:r>
            <a:r>
              <a:rPr lang="en-US" baseline="-25000" dirty="0" smtClean="0"/>
              <a:t>0</a:t>
            </a:r>
            <a:r>
              <a:rPr lang="en-US" dirty="0" smtClean="0"/>
              <a:t>: </a:t>
            </a:r>
            <a:r>
              <a:rPr lang="en-US" b="1" dirty="0" err="1" smtClean="0"/>
              <a:t>b</a:t>
            </a:r>
            <a:r>
              <a:rPr lang="en-US" b="1" baseline="-25000" dirty="0" err="1" smtClean="0"/>
              <a:t>v</a:t>
            </a:r>
            <a:r>
              <a:rPr lang="en-US" dirty="0" smtClean="0"/>
              <a:t> = </a:t>
            </a:r>
            <a:r>
              <a:rPr lang="en-US" b="1" dirty="0" smtClean="0"/>
              <a:t>0</a:t>
            </a:r>
            <a:r>
              <a:rPr lang="en-US" dirty="0" smtClean="0"/>
              <a:t>, the thickness at all vertices are unassociated with CNS disease</a:t>
            </a:r>
          </a:p>
          <a:p>
            <a:r>
              <a:rPr lang="en-US" dirty="0" smtClean="0"/>
              <a:t>Curse of dimensionality: </a:t>
            </a:r>
          </a:p>
          <a:p>
            <a:pPr lvl="1"/>
            <a:r>
              <a:rPr lang="en-US" dirty="0" smtClean="0"/>
              <a:t>|V| = 1638400 for one hemisphere of the reference brain</a:t>
            </a:r>
            <a:endParaRPr lang="en-US" dirty="0"/>
          </a:p>
          <a:p>
            <a:pPr lvl="1"/>
            <a:r>
              <a:rPr lang="en-US" dirty="0" smtClean="0"/>
              <a:t>|V| = 40000+ for one anatomical region (36 per hemisphere)</a:t>
            </a:r>
          </a:p>
        </p:txBody>
      </p:sp>
    </p:spTree>
    <p:extLst>
      <p:ext uri="{BB962C8B-B14F-4D97-AF65-F5344CB8AC3E}">
        <p14:creationId xmlns:p14="http://schemas.microsoft.com/office/powerpoint/2010/main" val="408214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analysis: </a:t>
            </a:r>
            <a:r>
              <a:rPr lang="en-US" dirty="0" smtClean="0"/>
              <a:t>Clustered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solve the issues in </a:t>
            </a:r>
            <a:r>
              <a:rPr lang="en-US" smtClean="0"/>
              <a:t>per vertex </a:t>
            </a:r>
            <a:r>
              <a:rPr lang="en-US" dirty="0" smtClean="0"/>
              <a:t>and regional test:</a:t>
            </a:r>
            <a:endParaRPr lang="en-US" dirty="0"/>
          </a:p>
          <a:p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b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/>
              <a:t>+ </a:t>
            </a:r>
            <a:r>
              <a:rPr lang="en-US" b="1" smtClean="0"/>
              <a:t>b</a:t>
            </a:r>
            <a:r>
              <a:rPr lang="en-US" b="1" baseline="-25000" smtClean="0"/>
              <a:t>c</a:t>
            </a:r>
            <a:r>
              <a:rPr lang="en-US" b="1" smtClean="0"/>
              <a:t>x</a:t>
            </a:r>
            <a:r>
              <a:rPr lang="en-US" b="1" baseline="-25000" smtClean="0"/>
              <a:t>i</a:t>
            </a:r>
            <a:r>
              <a:rPr lang="en-US" smtClean="0"/>
              <a:t> </a:t>
            </a:r>
            <a:r>
              <a:rPr lang="en-US" dirty="0"/>
              <a:t>+ </a:t>
            </a:r>
            <a:r>
              <a:rPr lang="en-US" dirty="0" err="1"/>
              <a:t>b</a:t>
            </a:r>
            <a:r>
              <a:rPr lang="en-US" baseline="-25000" dirty="0" err="1"/>
              <a:t>v</a:t>
            </a:r>
            <a:r>
              <a:rPr lang="en-US" dirty="0"/>
              <a:t>[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v</a:t>
            </a:r>
            <a:r>
              <a:rPr lang="en-US" b="1" baseline="-25000" dirty="0" err="1"/>
              <a:t>i</a:t>
            </a:r>
            <a:r>
              <a:rPr lang="en-US" dirty="0"/>
              <a:t>], (</a:t>
            </a:r>
            <a:r>
              <a:rPr lang="en-US" b="1" dirty="0"/>
              <a:t>w</a:t>
            </a:r>
            <a:r>
              <a:rPr lang="en-US" dirty="0"/>
              <a:t> = [w</a:t>
            </a:r>
            <a:r>
              <a:rPr lang="en-US" baseline="-25000" dirty="0"/>
              <a:t>1</a:t>
            </a:r>
            <a:r>
              <a:rPr lang="en-US" dirty="0"/>
              <a:t>, … </a:t>
            </a:r>
            <a:r>
              <a:rPr lang="en-US" dirty="0" err="1"/>
              <a:t>w</a:t>
            </a:r>
            <a:r>
              <a:rPr lang="en-US" baseline="-25000" dirty="0" err="1"/>
              <a:t>M</a:t>
            </a:r>
            <a:r>
              <a:rPr lang="en-US"/>
              <a:t>], </a:t>
            </a:r>
            <a:r>
              <a:rPr lang="en-US" smtClean="0"/>
              <a:t>vertex </a:t>
            </a:r>
            <a:r>
              <a:rPr lang="en-US" dirty="0" smtClean="0"/>
              <a:t>weight)</a:t>
            </a:r>
            <a:endParaRPr lang="en-US" dirty="0"/>
          </a:p>
          <a:p>
            <a:r>
              <a:rPr lang="en-US" dirty="0" smtClean="0"/>
              <a:t>One </a:t>
            </a:r>
            <a:r>
              <a:rPr lang="en-US" dirty="0"/>
              <a:t>time test of H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n-US" dirty="0" err="1"/>
              <a:t>b</a:t>
            </a:r>
            <a:r>
              <a:rPr lang="en-US" baseline="-25000" dirty="0" err="1"/>
              <a:t>v</a:t>
            </a:r>
            <a:r>
              <a:rPr lang="en-US" dirty="0"/>
              <a:t> = 0, the weighted sum of </a:t>
            </a:r>
            <a:r>
              <a:rPr lang="en-US" dirty="0" smtClean="0"/>
              <a:t>the thickness </a:t>
            </a:r>
            <a:r>
              <a:rPr lang="en-US" dirty="0"/>
              <a:t>of </a:t>
            </a:r>
            <a:r>
              <a:rPr lang="en-US" dirty="0" smtClean="0"/>
              <a:t>vertices </a:t>
            </a:r>
            <a:r>
              <a:rPr lang="en-US" dirty="0"/>
              <a:t>are unassociated with </a:t>
            </a:r>
            <a:r>
              <a:rPr lang="en-US" dirty="0" smtClean="0"/>
              <a:t>disease</a:t>
            </a:r>
            <a:endParaRPr lang="en-US" dirty="0"/>
          </a:p>
          <a:p>
            <a:r>
              <a:rPr lang="en-US" dirty="0" smtClean="0"/>
              <a:t>Overlook detailed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36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Relieve the curse of image dimensionality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Dimension reduction using unsupervised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5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3600" y="685801"/>
            <a:ext cx="6096000" cy="4190999"/>
          </a:xfrm>
        </p:spPr>
        <p:txBody>
          <a:bodyPr>
            <a:normAutofit/>
          </a:bodyPr>
          <a:lstStyle/>
          <a:p>
            <a:r>
              <a:rPr lang="en-US" dirty="0" smtClean="0"/>
              <a:t>For a tuple of functions (F1, F2), if:</a:t>
            </a:r>
          </a:p>
          <a:p>
            <a:pPr lvl="1"/>
            <a:r>
              <a:rPr lang="en-US" dirty="0" smtClean="0"/>
              <a:t>F1 takes x as input and output y</a:t>
            </a:r>
          </a:p>
          <a:p>
            <a:pPr lvl="1"/>
            <a:r>
              <a:rPr lang="en-US" dirty="0" smtClean="0"/>
              <a:t>F2 takes y as input and output x’</a:t>
            </a:r>
          </a:p>
          <a:p>
            <a:pPr lvl="1"/>
            <a:r>
              <a:rPr lang="en-US" dirty="0" smtClean="0"/>
              <a:t>y ≠ y but x’ = x</a:t>
            </a:r>
          </a:p>
          <a:p>
            <a:endParaRPr lang="en-US" dirty="0" smtClean="0"/>
          </a:p>
          <a:p>
            <a:r>
              <a:rPr lang="en-US" dirty="0" smtClean="0"/>
              <a:t>Then F1, F2 is called an encoder and the corresponding decoder</a:t>
            </a:r>
          </a:p>
          <a:p>
            <a:pPr lvl="1"/>
            <a:r>
              <a:rPr lang="en-US" dirty="0" smtClean="0"/>
              <a:t>x is the input</a:t>
            </a:r>
          </a:p>
          <a:p>
            <a:pPr lvl="1"/>
            <a:r>
              <a:rPr lang="en-US" dirty="0" smtClean="0"/>
              <a:t>y is the code</a:t>
            </a:r>
          </a:p>
          <a:p>
            <a:pPr lvl="1"/>
            <a:r>
              <a:rPr lang="en-US" dirty="0" smtClean="0"/>
              <a:t>x' is the reconstruction of input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 and 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81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 txBox="1">
            <a:spLocks noGrp="1"/>
          </p:cNvSpPr>
          <p:nvPr>
            <p:ph idx="1"/>
          </p:nvPr>
        </p:nvSpPr>
        <p:spPr>
          <a:xfrm>
            <a:off x="2133600" y="2743200"/>
            <a:ext cx="6096000" cy="1981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will omit the ‘decoder’ term, since the encoders we encounter here always come with its decoder counterpart.</a:t>
            </a:r>
          </a:p>
          <a:p>
            <a:r>
              <a:rPr lang="en-US" dirty="0" smtClean="0"/>
              <a:t>Encoders without programmable decoder is widely used in digital life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</a:t>
            </a:r>
            <a:r>
              <a:rPr lang="en-US" dirty="0" smtClean="0"/>
              <a:t>(and Decoder)</a:t>
            </a:r>
            <a:endParaRPr lang="en-US" dirty="0"/>
          </a:p>
        </p:txBody>
      </p:sp>
      <p:sp>
        <p:nvSpPr>
          <p:cNvPr id="5" name="Flowchart: Alternate Process 4"/>
          <p:cNvSpPr/>
          <p:nvPr/>
        </p:nvSpPr>
        <p:spPr>
          <a:xfrm>
            <a:off x="685800" y="1949196"/>
            <a:ext cx="1182624" cy="416052"/>
          </a:xfrm>
          <a:prstGeom prst="flowChartAlternate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6" name="Cloud 5"/>
          <p:cNvSpPr/>
          <p:nvPr/>
        </p:nvSpPr>
        <p:spPr>
          <a:xfrm>
            <a:off x="3009900" y="532540"/>
            <a:ext cx="1104900" cy="8077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533400"/>
            <a:ext cx="1182624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</a:t>
            </a:r>
            <a:r>
              <a:rPr lang="en-US" b="1" dirty="0" smtClean="0"/>
              <a:t>(</a:t>
            </a:r>
            <a:r>
              <a:rPr lang="en-US" b="1" dirty="0" smtClean="0">
                <a:solidFill>
                  <a:srgbClr val="FFFF00"/>
                </a:solidFill>
              </a:rPr>
              <a:t>x’</a:t>
            </a:r>
            <a:r>
              <a:rPr lang="en-US" b="1" dirty="0" smtClean="0"/>
              <a:t>)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3009900" y="1945288"/>
            <a:ext cx="1104900" cy="416052"/>
          </a:xfrm>
          <a:prstGeom prst="flowChartAlternateProcess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2"/>
            <a:endCxn id="5" idx="0"/>
          </p:cNvCxnSpPr>
          <p:nvPr/>
        </p:nvCxnSpPr>
        <p:spPr>
          <a:xfrm>
            <a:off x="1277112" y="1341120"/>
            <a:ext cx="0" cy="60807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3"/>
            <a:endCxn id="6" idx="2"/>
          </p:cNvCxnSpPr>
          <p:nvPr/>
        </p:nvCxnSpPr>
        <p:spPr>
          <a:xfrm flipV="1">
            <a:off x="1868424" y="936400"/>
            <a:ext cx="1144903" cy="122082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  <a:endCxn id="8" idx="0"/>
          </p:cNvCxnSpPr>
          <p:nvPr/>
        </p:nvCxnSpPr>
        <p:spPr>
          <a:xfrm>
            <a:off x="3562350" y="1339400"/>
            <a:ext cx="0" cy="6058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8" idx="1"/>
            <a:endCxn id="7" idx="3"/>
          </p:cNvCxnSpPr>
          <p:nvPr/>
        </p:nvCxnSpPr>
        <p:spPr>
          <a:xfrm rot="10800000">
            <a:off x="1868424" y="937260"/>
            <a:ext cx="1141476" cy="1216054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2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10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Compressive Encoder</a:t>
            </a:r>
            <a:endParaRPr lang="en-US" dirty="0"/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2057400" y="2743200"/>
            <a:ext cx="6172200" cy="20574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the code y is smaller in size compared to the input x, a compression is achieved</a:t>
            </a:r>
          </a:p>
          <a:p>
            <a:r>
              <a:rPr lang="en-US" dirty="0" smtClean="0"/>
              <a:t>y is holding the same amount of information with x, but lower in dimensionality</a:t>
            </a:r>
          </a:p>
          <a:p>
            <a:r>
              <a:rPr lang="en-US" dirty="0" smtClean="0"/>
              <a:t>Thus dimension reduction is achieved</a:t>
            </a:r>
          </a:p>
        </p:txBody>
      </p:sp>
      <p:sp>
        <p:nvSpPr>
          <p:cNvPr id="49" name="Flowchart: Alternate Process 48"/>
          <p:cNvSpPr/>
          <p:nvPr/>
        </p:nvSpPr>
        <p:spPr>
          <a:xfrm>
            <a:off x="685800" y="1949196"/>
            <a:ext cx="1182624" cy="416052"/>
          </a:xfrm>
          <a:prstGeom prst="flowChartAlternate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3008376" y="533400"/>
            <a:ext cx="1104900" cy="807720"/>
            <a:chOff x="3008376" y="533400"/>
            <a:chExt cx="1104900" cy="807720"/>
          </a:xfrm>
        </p:grpSpPr>
        <p:sp>
          <p:nvSpPr>
            <p:cNvPr id="73" name="Cloud 72"/>
            <p:cNvSpPr/>
            <p:nvPr/>
          </p:nvSpPr>
          <p:spPr>
            <a:xfrm>
              <a:off x="3008376" y="533400"/>
              <a:ext cx="1104900" cy="807720"/>
            </a:xfrm>
            <a:prstGeom prst="cloud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50" name="Cloud 49"/>
            <p:cNvSpPr/>
            <p:nvPr/>
          </p:nvSpPr>
          <p:spPr>
            <a:xfrm>
              <a:off x="3141726" y="686660"/>
              <a:ext cx="838200" cy="50120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</a:p>
          </p:txBody>
        </p:sp>
      </p:grpSp>
      <p:sp>
        <p:nvSpPr>
          <p:cNvPr id="51" name="Rectangle 50"/>
          <p:cNvSpPr/>
          <p:nvPr/>
        </p:nvSpPr>
        <p:spPr>
          <a:xfrm>
            <a:off x="685800" y="533400"/>
            <a:ext cx="1182624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</a:t>
            </a:r>
            <a:r>
              <a:rPr lang="en-US" b="1" dirty="0" smtClean="0"/>
              <a:t>(</a:t>
            </a:r>
            <a:r>
              <a:rPr lang="en-US" b="1" dirty="0" smtClean="0">
                <a:solidFill>
                  <a:srgbClr val="FFFF00"/>
                </a:solidFill>
              </a:rPr>
              <a:t>Z</a:t>
            </a:r>
            <a:r>
              <a:rPr lang="en-US" b="1" dirty="0" smtClean="0"/>
              <a:t>)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2" name="Flowchart: Alternate Process 51"/>
          <p:cNvSpPr/>
          <p:nvPr/>
        </p:nvSpPr>
        <p:spPr>
          <a:xfrm>
            <a:off x="3009900" y="1945288"/>
            <a:ext cx="1104900" cy="416052"/>
          </a:xfrm>
          <a:prstGeom prst="flowChartAlternateProcess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Decoder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51" idx="2"/>
            <a:endCxn id="49" idx="0"/>
          </p:cNvCxnSpPr>
          <p:nvPr/>
        </p:nvCxnSpPr>
        <p:spPr>
          <a:xfrm>
            <a:off x="1277112" y="1341120"/>
            <a:ext cx="0" cy="60807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49" idx="3"/>
            <a:endCxn id="73" idx="2"/>
          </p:cNvCxnSpPr>
          <p:nvPr/>
        </p:nvCxnSpPr>
        <p:spPr>
          <a:xfrm flipV="1">
            <a:off x="1868424" y="937260"/>
            <a:ext cx="1143379" cy="121996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73" idx="1"/>
            <a:endCxn id="52" idx="0"/>
          </p:cNvCxnSpPr>
          <p:nvPr/>
        </p:nvCxnSpPr>
        <p:spPr>
          <a:xfrm rot="16200000" flipH="1">
            <a:off x="3259074" y="1642012"/>
            <a:ext cx="605028" cy="152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52" idx="1"/>
            <a:endCxn id="51" idx="3"/>
          </p:cNvCxnSpPr>
          <p:nvPr/>
        </p:nvCxnSpPr>
        <p:spPr>
          <a:xfrm rot="10800000">
            <a:off x="1868424" y="937260"/>
            <a:ext cx="1141476" cy="1216054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239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or lossy?</a:t>
            </a:r>
            <a:endParaRPr lang="en-US" dirty="0"/>
          </a:p>
        </p:txBody>
      </p:sp>
      <p:sp>
        <p:nvSpPr>
          <p:cNvPr id="32" name="Flowchart: Alternate Process 31"/>
          <p:cNvSpPr/>
          <p:nvPr/>
        </p:nvSpPr>
        <p:spPr>
          <a:xfrm>
            <a:off x="685800" y="4510278"/>
            <a:ext cx="1143000" cy="416052"/>
          </a:xfrm>
          <a:prstGeom prst="flowChartAlternate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85800" y="3094482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5" name="Flowchart: Alternate Process 34"/>
          <p:cNvSpPr/>
          <p:nvPr/>
        </p:nvSpPr>
        <p:spPr>
          <a:xfrm>
            <a:off x="2970276" y="4510278"/>
            <a:ext cx="1143000" cy="416052"/>
          </a:xfrm>
          <a:prstGeom prst="flowChartAlternateProcess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Decoder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4" idx="2"/>
            <a:endCxn id="32" idx="0"/>
          </p:cNvCxnSpPr>
          <p:nvPr/>
        </p:nvCxnSpPr>
        <p:spPr>
          <a:xfrm>
            <a:off x="1257300" y="3902202"/>
            <a:ext cx="0" cy="60807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32" idx="3"/>
            <a:endCxn id="111" idx="2"/>
          </p:cNvCxnSpPr>
          <p:nvPr/>
        </p:nvCxnSpPr>
        <p:spPr>
          <a:xfrm flipV="1">
            <a:off x="1828800" y="3480054"/>
            <a:ext cx="1163953" cy="123825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1" idx="1"/>
            <a:endCxn id="35" idx="0"/>
          </p:cNvCxnSpPr>
          <p:nvPr/>
        </p:nvCxnSpPr>
        <p:spPr>
          <a:xfrm>
            <a:off x="3541776" y="3883054"/>
            <a:ext cx="0" cy="6272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nip Diagonal Corner Rectangle 41"/>
          <p:cNvSpPr/>
          <p:nvPr/>
        </p:nvSpPr>
        <p:spPr>
          <a:xfrm>
            <a:off x="5256655" y="3094482"/>
            <a:ext cx="1143000" cy="80772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x’</a:t>
            </a:r>
            <a:r>
              <a:rPr lang="en-US" dirty="0" smtClean="0"/>
              <a:t> </a:t>
            </a:r>
            <a:r>
              <a:rPr lang="en-US" b="1" dirty="0" smtClean="0"/>
              <a:t>≈</a:t>
            </a:r>
            <a:r>
              <a:rPr lang="en-US" dirty="0" smtClean="0"/>
              <a:t> x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7" name="Flowchart: Alternate Process 96"/>
          <p:cNvSpPr/>
          <p:nvPr/>
        </p:nvSpPr>
        <p:spPr>
          <a:xfrm>
            <a:off x="685800" y="1949196"/>
            <a:ext cx="1182624" cy="416052"/>
          </a:xfrm>
          <a:prstGeom prst="flowChartAlternate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>
            <a:off x="3008376" y="533400"/>
            <a:ext cx="1104900" cy="807720"/>
            <a:chOff x="3008376" y="533400"/>
            <a:chExt cx="1104900" cy="807720"/>
          </a:xfrm>
        </p:grpSpPr>
        <p:sp>
          <p:nvSpPr>
            <p:cNvPr id="99" name="Cloud 98"/>
            <p:cNvSpPr/>
            <p:nvPr/>
          </p:nvSpPr>
          <p:spPr>
            <a:xfrm>
              <a:off x="3008376" y="533400"/>
              <a:ext cx="1104900" cy="807720"/>
            </a:xfrm>
            <a:prstGeom prst="cloud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00" name="Cloud 99"/>
            <p:cNvSpPr/>
            <p:nvPr/>
          </p:nvSpPr>
          <p:spPr>
            <a:xfrm>
              <a:off x="3141726" y="686660"/>
              <a:ext cx="838200" cy="50120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685800" y="533400"/>
            <a:ext cx="1182624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</a:t>
            </a:r>
            <a:r>
              <a:rPr lang="en-US" b="1" dirty="0" smtClean="0"/>
              <a:t>(</a:t>
            </a:r>
            <a:r>
              <a:rPr lang="en-US" b="1" dirty="0" smtClean="0">
                <a:solidFill>
                  <a:srgbClr val="FFFF00"/>
                </a:solidFill>
              </a:rPr>
              <a:t>x’</a:t>
            </a:r>
            <a:r>
              <a:rPr lang="en-US" b="1" dirty="0" smtClean="0"/>
              <a:t>)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2" name="Flowchart: Alternate Process 101"/>
          <p:cNvSpPr/>
          <p:nvPr/>
        </p:nvSpPr>
        <p:spPr>
          <a:xfrm>
            <a:off x="3009900" y="1945288"/>
            <a:ext cx="1104900" cy="416052"/>
          </a:xfrm>
          <a:prstGeom prst="flowChartAlternateProcess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Decoder</a:t>
            </a:r>
            <a:endParaRPr lang="en-US" dirty="0"/>
          </a:p>
        </p:txBody>
      </p:sp>
      <p:cxnSp>
        <p:nvCxnSpPr>
          <p:cNvPr id="103" name="Straight Arrow Connector 102"/>
          <p:cNvCxnSpPr>
            <a:stCxn id="101" idx="2"/>
            <a:endCxn id="97" idx="0"/>
          </p:cNvCxnSpPr>
          <p:nvPr/>
        </p:nvCxnSpPr>
        <p:spPr>
          <a:xfrm>
            <a:off x="1277112" y="1341120"/>
            <a:ext cx="0" cy="60807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/>
          <p:cNvCxnSpPr>
            <a:stCxn id="97" idx="3"/>
            <a:endCxn id="99" idx="2"/>
          </p:cNvCxnSpPr>
          <p:nvPr/>
        </p:nvCxnSpPr>
        <p:spPr>
          <a:xfrm flipV="1">
            <a:off x="1868424" y="937260"/>
            <a:ext cx="1143379" cy="121996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4"/>
          <p:cNvCxnSpPr>
            <a:stCxn id="99" idx="1"/>
            <a:endCxn id="102" idx="0"/>
          </p:cNvCxnSpPr>
          <p:nvPr/>
        </p:nvCxnSpPr>
        <p:spPr>
          <a:xfrm rot="16200000" flipH="1">
            <a:off x="3259074" y="1642012"/>
            <a:ext cx="605028" cy="152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/>
          <p:cNvCxnSpPr>
            <a:stCxn id="102" idx="1"/>
            <a:endCxn id="101" idx="3"/>
          </p:cNvCxnSpPr>
          <p:nvPr/>
        </p:nvCxnSpPr>
        <p:spPr>
          <a:xfrm rot="10800000">
            <a:off x="1868424" y="937260"/>
            <a:ext cx="1141476" cy="1216054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2989326" y="3076194"/>
            <a:ext cx="1104900" cy="807720"/>
            <a:chOff x="3008376" y="533400"/>
            <a:chExt cx="1104900" cy="807720"/>
          </a:xfrm>
        </p:grpSpPr>
        <p:sp>
          <p:nvSpPr>
            <p:cNvPr id="111" name="Cloud 110"/>
            <p:cNvSpPr/>
            <p:nvPr/>
          </p:nvSpPr>
          <p:spPr>
            <a:xfrm>
              <a:off x="3008376" y="533400"/>
              <a:ext cx="1104900" cy="807720"/>
            </a:xfrm>
            <a:prstGeom prst="cloud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12" name="Cloud 111"/>
            <p:cNvSpPr/>
            <p:nvPr/>
          </p:nvSpPr>
          <p:spPr>
            <a:xfrm>
              <a:off x="3292602" y="733806"/>
              <a:ext cx="536448" cy="406908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</a:p>
          </p:txBody>
        </p:sp>
      </p:grpSp>
      <p:cxnSp>
        <p:nvCxnSpPr>
          <p:cNvPr id="115" name="Curved Connector 114"/>
          <p:cNvCxnSpPr>
            <a:stCxn id="35" idx="3"/>
            <a:endCxn id="42" idx="2"/>
          </p:cNvCxnSpPr>
          <p:nvPr/>
        </p:nvCxnSpPr>
        <p:spPr>
          <a:xfrm flipV="1">
            <a:off x="4113276" y="3498342"/>
            <a:ext cx="1143379" cy="1219962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73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3600" y="685802"/>
            <a:ext cx="6096000" cy="3301716"/>
          </a:xfrm>
        </p:spPr>
        <p:txBody>
          <a:bodyPr>
            <a:normAutofit/>
          </a:bodyPr>
          <a:lstStyle/>
          <a:p>
            <a:r>
              <a:rPr lang="en-US" b="1" dirty="0" smtClean="0"/>
              <a:t>x:</a:t>
            </a:r>
            <a:r>
              <a:rPr lang="en-US" dirty="0" smtClean="0"/>
              <a:t> a </a:t>
            </a:r>
            <a:r>
              <a:rPr lang="en-US" i="1" dirty="0" smtClean="0"/>
              <a:t>P</a:t>
            </a:r>
            <a:r>
              <a:rPr lang="en-US" dirty="0" smtClean="0"/>
              <a:t>-vector of </a:t>
            </a:r>
            <a:r>
              <a:rPr lang="en-US" i="1" dirty="0" smtClean="0"/>
              <a:t>M</a:t>
            </a:r>
            <a:r>
              <a:rPr lang="en-US" dirty="0" smtClean="0"/>
              <a:t> chinned up </a:t>
            </a:r>
            <a:r>
              <a:rPr lang="en-US" i="1" dirty="0" smtClean="0"/>
              <a:t>L-tuples</a:t>
            </a:r>
            <a:r>
              <a:rPr lang="en-US" dirty="0" smtClean="0"/>
              <a:t>, representing </a:t>
            </a:r>
            <a:r>
              <a:rPr lang="en-US" i="1" dirty="0" smtClean="0"/>
              <a:t>M</a:t>
            </a:r>
            <a:r>
              <a:rPr lang="en-US" dirty="0" smtClean="0"/>
              <a:t> vertices in the surface, </a:t>
            </a:r>
            <a:r>
              <a:rPr lang="en-US" i="1" dirty="0" smtClean="0"/>
              <a:t>P</a:t>
            </a:r>
            <a:r>
              <a:rPr lang="en-US" dirty="0" smtClean="0"/>
              <a:t> = </a:t>
            </a:r>
            <a:r>
              <a:rPr lang="en-US" i="1" dirty="0" smtClean="0"/>
              <a:t>ML</a:t>
            </a:r>
            <a:r>
              <a:rPr lang="en-US" dirty="0" smtClean="0"/>
              <a:t>. </a:t>
            </a:r>
          </a:p>
          <a:p>
            <a:r>
              <a:rPr lang="en-US" dirty="0" smtClean="0"/>
              <a:t>Each </a:t>
            </a:r>
            <a:r>
              <a:rPr lang="en-US" i="1" dirty="0" smtClean="0"/>
              <a:t>L</a:t>
            </a:r>
            <a:r>
              <a:rPr lang="en-US" dirty="0" smtClean="0"/>
              <a:t>-tuple record attributes of a vertex, e.g. thickness, convexity, location.[xyz]… </a:t>
            </a:r>
          </a:p>
          <a:p>
            <a:r>
              <a:rPr lang="en-US" b="1" dirty="0" smtClean="0"/>
              <a:t>y</a:t>
            </a:r>
            <a:r>
              <a:rPr lang="en-US" dirty="0" smtClean="0"/>
              <a:t>: </a:t>
            </a:r>
            <a:r>
              <a:rPr lang="en-US" dirty="0"/>
              <a:t>a </a:t>
            </a:r>
            <a:r>
              <a:rPr lang="en-US" i="1" dirty="0"/>
              <a:t>Q</a:t>
            </a:r>
            <a:r>
              <a:rPr lang="en-US" dirty="0"/>
              <a:t>-vector </a:t>
            </a:r>
            <a:r>
              <a:rPr lang="en-US" dirty="0" smtClean="0"/>
              <a:t>of the encoded surface, </a:t>
            </a:r>
            <a:r>
              <a:rPr lang="en-US" i="1" dirty="0" smtClean="0"/>
              <a:t>Q</a:t>
            </a:r>
            <a:r>
              <a:rPr lang="en-US" dirty="0" smtClean="0"/>
              <a:t> &lt;&lt; </a:t>
            </a:r>
            <a:r>
              <a:rPr lang="en-US" i="1" dirty="0" smtClean="0"/>
              <a:t>P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x’</a:t>
            </a:r>
            <a:r>
              <a:rPr lang="en-US" dirty="0" smtClean="0"/>
              <a:t>: a </a:t>
            </a:r>
            <a:r>
              <a:rPr lang="en-US" i="1" dirty="0" smtClean="0"/>
              <a:t>P</a:t>
            </a:r>
            <a:r>
              <a:rPr lang="en-US" dirty="0" smtClean="0"/>
              <a:t>-vector representing the </a:t>
            </a:r>
            <a:r>
              <a:rPr lang="en-US" dirty="0"/>
              <a:t>surface </a:t>
            </a:r>
            <a:r>
              <a:rPr lang="en-US" dirty="0" smtClean="0"/>
              <a:t>reconstructed from encoding </a:t>
            </a:r>
            <a:r>
              <a:rPr lang="en-US" b="1" dirty="0" smtClean="0"/>
              <a:t>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Context of Vertex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[x</a:t>
            </a:r>
            <a:r>
              <a:rPr lang="en-US" baseline="-25000" smtClean="0"/>
              <a:t>1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19812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2</a:t>
            </a:r>
            <a:endParaRPr lang="en-US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24384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3987517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L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052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L+1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9624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L+2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4196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4876800" y="3987517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2L</a:t>
            </a:r>
            <a:endParaRPr lang="en-US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5867400" y="3987519"/>
            <a:ext cx="784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(M-1)L+1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737616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7772400" y="3987517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ML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 rot="16200000">
            <a:off x="2324103" y="3693013"/>
            <a:ext cx="228595" cy="1371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16200000">
            <a:off x="4305303" y="3693014"/>
            <a:ext cx="228595" cy="1371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 rot="16200000">
            <a:off x="6934204" y="3426314"/>
            <a:ext cx="228595" cy="19049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05000" y="4490429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vertex</a:t>
            </a:r>
            <a:r>
              <a:rPr lang="en-US" baseline="-25000" smtClean="0"/>
              <a:t>1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886200" y="4482800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vertex</a:t>
            </a:r>
            <a:r>
              <a:rPr lang="en-US" baseline="-25000" smtClean="0"/>
              <a:t>2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6515101" y="4482800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vertex</a:t>
            </a:r>
            <a:r>
              <a:rPr lang="en-US" baseline="-25000" smtClean="0"/>
              <a:t>M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5257800" y="3987519"/>
            <a:ext cx="609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……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6652260" y="3987519"/>
            <a:ext cx="76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(M-1)L+2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3987519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Surface x=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59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Context </a:t>
            </a:r>
            <a:r>
              <a:rPr lang="en-US"/>
              <a:t>of </a:t>
            </a:r>
            <a:r>
              <a:rPr lang="en-US" smtClean="0"/>
              <a:t>Vertex </a:t>
            </a:r>
            <a:r>
              <a:rPr lang="en-US" dirty="0"/>
              <a:t>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[x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19812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2</a:t>
            </a:r>
            <a:endParaRPr lang="en-US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24384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3987517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L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052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L+1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9624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L+2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41960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4876800" y="3987517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2L</a:t>
            </a:r>
            <a:endParaRPr lang="en-US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5867400" y="3987519"/>
            <a:ext cx="784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(M-1)L+1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7376160" y="3987519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7772400" y="3987517"/>
            <a:ext cx="533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err="1" smtClean="0"/>
              <a:t>x</a:t>
            </a:r>
            <a:r>
              <a:rPr lang="en-US" baseline="-25000" dirty="0" err="1" smtClean="0"/>
              <a:t>P</a:t>
            </a:r>
            <a:r>
              <a:rPr lang="en-US" dirty="0" smtClean="0"/>
              <a:t>]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23" name="Left Brace 22"/>
          <p:cNvSpPr/>
          <p:nvPr/>
        </p:nvSpPr>
        <p:spPr>
          <a:xfrm rot="16200000">
            <a:off x="2324103" y="3693013"/>
            <a:ext cx="228595" cy="1371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16200000">
            <a:off x="4305303" y="3693014"/>
            <a:ext cx="228595" cy="1371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 rot="16200000">
            <a:off x="6934204" y="3426314"/>
            <a:ext cx="228595" cy="19049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05000" y="4490429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vertex</a:t>
            </a:r>
            <a:r>
              <a:rPr lang="en-US" baseline="-25000" smtClean="0"/>
              <a:t>1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886200" y="4482800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vertex</a:t>
            </a:r>
            <a:r>
              <a:rPr lang="en-US" baseline="-25000" smtClean="0"/>
              <a:t>2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6515101" y="4482800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vertex</a:t>
            </a:r>
            <a:r>
              <a:rPr lang="en-US" baseline="-25000" smtClean="0"/>
              <a:t>M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5257800" y="3987519"/>
            <a:ext cx="609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……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6652260" y="3987519"/>
            <a:ext cx="76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x</a:t>
            </a:r>
            <a:r>
              <a:rPr lang="en-US" baseline="-25000" smtClean="0"/>
              <a:t>(M-1)L+2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3987519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Surface </a:t>
            </a:r>
            <a:r>
              <a:rPr lang="en-US" b="1" dirty="0" smtClean="0"/>
              <a:t>x</a:t>
            </a:r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0" y="9144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[x</a:t>
            </a:r>
            <a:r>
              <a:rPr lang="en-US" baseline="-25000" dirty="0" smtClean="0"/>
              <a:t>1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81200" y="9144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38400" y="9144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2895600" y="914398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err="1" smtClean="0"/>
              <a:t>x</a:t>
            </a:r>
            <a:r>
              <a:rPr lang="en-US" baseline="-25000" dirty="0" err="1" smtClean="0"/>
              <a:t>L</a:t>
            </a:r>
            <a:r>
              <a:rPr lang="en-US" dirty="0" smtClean="0"/>
              <a:t>’</a:t>
            </a:r>
            <a:endParaRPr lang="en-US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3505200" y="9144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L+1</a:t>
            </a:r>
            <a:r>
              <a:rPr lang="en-US" dirty="0"/>
              <a:t>’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3962400" y="9144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L+2</a:t>
            </a:r>
            <a:r>
              <a:rPr lang="en-US" dirty="0"/>
              <a:t>’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9144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4876800" y="914398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2L</a:t>
            </a:r>
            <a:r>
              <a:rPr lang="en-US" dirty="0"/>
              <a:t>’</a:t>
            </a:r>
            <a:endParaRPr lang="en-US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5791200" y="914400"/>
            <a:ext cx="8610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(M-1)L+1</a:t>
            </a:r>
            <a:r>
              <a:rPr lang="en-US" dirty="0"/>
              <a:t>’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7376160" y="9144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7696200" y="914398"/>
            <a:ext cx="609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err="1" smtClean="0"/>
              <a:t>x</a:t>
            </a:r>
            <a:r>
              <a:rPr lang="en-US" baseline="-25000" dirty="0" err="1" smtClean="0"/>
              <a:t>P</a:t>
            </a:r>
            <a:r>
              <a:rPr lang="en-US" dirty="0" smtClean="0"/>
              <a:t>’]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43" name="Left Brace 42"/>
          <p:cNvSpPr/>
          <p:nvPr/>
        </p:nvSpPr>
        <p:spPr>
          <a:xfrm rot="16200000">
            <a:off x="2324103" y="619894"/>
            <a:ext cx="228595" cy="1371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16200000">
            <a:off x="4305303" y="619895"/>
            <a:ext cx="228595" cy="1371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6934204" y="353195"/>
            <a:ext cx="228595" cy="19049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905000" y="1417310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vertex</a:t>
            </a:r>
            <a:r>
              <a:rPr lang="en-US" baseline="-25000" smtClean="0"/>
              <a:t>1</a:t>
            </a:r>
            <a:endParaRPr lang="en-US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3886200" y="1409681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vertex</a:t>
            </a:r>
            <a:r>
              <a:rPr lang="en-US" baseline="-25000" smtClean="0"/>
              <a:t>2</a:t>
            </a:r>
            <a:endParaRPr lang="en-US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6515101" y="1409681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vertex</a:t>
            </a:r>
            <a:r>
              <a:rPr lang="en-US" baseline="-25000" smtClean="0"/>
              <a:t>M</a:t>
            </a:r>
            <a:endParaRPr lang="en-US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5257800" y="914400"/>
            <a:ext cx="609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……</a:t>
            </a:r>
            <a:endParaRPr lang="en-US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6652260" y="914400"/>
            <a:ext cx="815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(M-1)L+2</a:t>
            </a:r>
            <a:r>
              <a:rPr lang="en-US" dirty="0"/>
              <a:t>’</a:t>
            </a:r>
            <a:endParaRPr lang="en-US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457200" y="914400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Recon </a:t>
            </a:r>
            <a:r>
              <a:rPr lang="en-US" b="1" dirty="0" smtClean="0"/>
              <a:t>x’</a:t>
            </a:r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524000" y="2500697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[y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1981200" y="2500697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2438400" y="2500697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2895600" y="2500695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err="1" smtClean="0"/>
              <a:t>y</a:t>
            </a:r>
            <a:r>
              <a:rPr lang="en-US" baseline="-25000" dirty="0" err="1" smtClean="0"/>
              <a:t>Q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57200" y="2500697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Code </a:t>
            </a:r>
            <a:r>
              <a:rPr lang="en-US" b="1" dirty="0" smtClean="0"/>
              <a:t>y</a:t>
            </a:r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91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57400" y="685801"/>
            <a:ext cx="6172200" cy="3657599"/>
          </a:xfrm>
        </p:spPr>
        <p:txBody>
          <a:bodyPr/>
          <a:lstStyle/>
          <a:p>
            <a:r>
              <a:rPr lang="en-US" dirty="0" smtClean="0"/>
              <a:t>High compression rate:</a:t>
            </a:r>
          </a:p>
          <a:p>
            <a:pPr lvl="1"/>
            <a:r>
              <a:rPr lang="en-US" dirty="0" smtClean="0"/>
              <a:t>low dimensionality of code Y, Q &lt;&lt; P</a:t>
            </a:r>
          </a:p>
          <a:p>
            <a:r>
              <a:rPr lang="en-US" dirty="0" smtClean="0"/>
              <a:t>Low compression losses</a:t>
            </a:r>
          </a:p>
          <a:p>
            <a:pPr lvl="1"/>
            <a:r>
              <a:rPr lang="en-US" dirty="0" smtClean="0"/>
              <a:t>Reconstruction X’ resembles X</a:t>
            </a:r>
          </a:p>
          <a:p>
            <a:r>
              <a:rPr lang="en-US" dirty="0"/>
              <a:t>The </a:t>
            </a:r>
            <a:r>
              <a:rPr lang="en-US" dirty="0" smtClean="0"/>
              <a:t>coding </a:t>
            </a:r>
            <a:r>
              <a:rPr lang="en-US" dirty="0"/>
              <a:t>space </a:t>
            </a:r>
            <a:r>
              <a:rPr lang="en-US" dirty="0" smtClean="0"/>
              <a:t>metric is monotonic </a:t>
            </a:r>
            <a:r>
              <a:rPr lang="en-US" dirty="0"/>
              <a:t>with the input </a:t>
            </a:r>
            <a:r>
              <a:rPr lang="en-US" dirty="0" smtClean="0"/>
              <a:t>space</a:t>
            </a:r>
            <a:endParaRPr lang="en-US" dirty="0"/>
          </a:p>
          <a:p>
            <a:pPr lvl="1"/>
            <a:r>
              <a:rPr lang="en-US" dirty="0" smtClean="0"/>
              <a:t>Similar X produces similar Y;</a:t>
            </a:r>
          </a:p>
          <a:p>
            <a:pPr lvl="1"/>
            <a:r>
              <a:rPr lang="en-US" dirty="0" smtClean="0"/>
              <a:t>Encode / decode function should be continuous</a:t>
            </a:r>
          </a:p>
          <a:p>
            <a:pPr lvl="1"/>
            <a:r>
              <a:rPr lang="en-US" dirty="0" smtClean="0"/>
              <a:t>Crucial for statistical inference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Encoder in 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83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685801"/>
            <a:ext cx="7924800" cy="4114799"/>
          </a:xfrm>
        </p:spPr>
        <p:txBody>
          <a:bodyPr>
            <a:normAutofit/>
          </a:bodyPr>
          <a:lstStyle/>
          <a:p>
            <a:r>
              <a:rPr lang="en-US" dirty="0" smtClean="0"/>
              <a:t>y = s(</a:t>
            </a:r>
            <a:r>
              <a:rPr lang="en-US" b="1" dirty="0" err="1" smtClean="0"/>
              <a:t>xw</a:t>
            </a:r>
            <a:r>
              <a:rPr lang="en-US" dirty="0" smtClean="0"/>
              <a:t> + </a:t>
            </a:r>
            <a:r>
              <a:rPr lang="en-US" b="1" dirty="0" smtClean="0"/>
              <a:t>b</a:t>
            </a:r>
            <a:r>
              <a:rPr lang="en-US" dirty="0" smtClean="0"/>
              <a:t>)		………… encoder</a:t>
            </a:r>
          </a:p>
          <a:p>
            <a:pPr lvl="1"/>
            <a:r>
              <a:rPr lang="en-US" b="1" dirty="0" smtClean="0"/>
              <a:t>w</a:t>
            </a:r>
            <a:r>
              <a:rPr lang="en-US" dirty="0" smtClean="0"/>
              <a:t>: a (p, q)-matrix; 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: a q-vector</a:t>
            </a:r>
          </a:p>
          <a:p>
            <a:pPr lvl="1"/>
            <a:r>
              <a:rPr lang="en-US" dirty="0" smtClean="0"/>
              <a:t>transform surface </a:t>
            </a:r>
            <a:r>
              <a:rPr lang="en-US" b="1" dirty="0" smtClean="0"/>
              <a:t>x</a:t>
            </a:r>
            <a:r>
              <a:rPr lang="en-US" dirty="0" smtClean="0"/>
              <a:t> from p-dim vertex space into coding space</a:t>
            </a:r>
          </a:p>
          <a:p>
            <a:r>
              <a:rPr lang="en-US" dirty="0" smtClean="0"/>
              <a:t>x' = s(</a:t>
            </a:r>
            <a:r>
              <a:rPr lang="en-US" dirty="0" err="1" smtClean="0"/>
              <a:t>yw</a:t>
            </a:r>
            <a:r>
              <a:rPr lang="en-US" dirty="0" smtClean="0"/>
              <a:t>' + b')	</a:t>
            </a:r>
            <a:r>
              <a:rPr lang="en-US" dirty="0"/>
              <a:t> </a:t>
            </a:r>
            <a:r>
              <a:rPr lang="en-US" dirty="0" smtClean="0"/>
              <a:t>………… decoder</a:t>
            </a:r>
          </a:p>
          <a:p>
            <a:pPr lvl="1"/>
            <a:r>
              <a:rPr lang="en-US" dirty="0" smtClean="0"/>
              <a:t>W': a (Q, P) – matrix; </a:t>
            </a:r>
          </a:p>
          <a:p>
            <a:pPr lvl="1"/>
            <a:r>
              <a:rPr lang="en-US" dirty="0" smtClean="0"/>
              <a:t>b': a P-vector;</a:t>
            </a:r>
          </a:p>
          <a:p>
            <a:pPr lvl="1"/>
            <a:r>
              <a:rPr lang="en-US" dirty="0" smtClean="0"/>
              <a:t>transform </a:t>
            </a:r>
            <a:r>
              <a:rPr lang="en-US" b="1" dirty="0" smtClean="0"/>
              <a:t>y</a:t>
            </a:r>
            <a:r>
              <a:rPr lang="en-US" dirty="0" smtClean="0"/>
              <a:t> from Q-dim </a:t>
            </a:r>
            <a:r>
              <a:rPr lang="en-US" dirty="0"/>
              <a:t>coding </a:t>
            </a:r>
            <a:r>
              <a:rPr lang="en-US" dirty="0" smtClean="0"/>
              <a:t>space back to vertex space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Auto encoder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040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685800"/>
            <a:ext cx="7464552" cy="2209800"/>
          </a:xfrm>
        </p:spPr>
        <p:txBody>
          <a:bodyPr>
            <a:normAutofit/>
          </a:bodyPr>
          <a:lstStyle/>
          <a:p>
            <a:r>
              <a:rPr lang="en-US" dirty="0" smtClean="0"/>
              <a:t>s(z) = 1</a:t>
            </a:r>
            <a:r>
              <a:rPr lang="en-US" dirty="0"/>
              <a:t>/(1+e</a:t>
            </a:r>
            <a:r>
              <a:rPr lang="en-US" baseline="30000" dirty="0" smtClean="0"/>
              <a:t>−z</a:t>
            </a:r>
            <a:r>
              <a:rPr lang="en-US" dirty="0" smtClean="0"/>
              <a:t>) is the </a:t>
            </a:r>
            <a:r>
              <a:rPr lang="en-US" dirty="0"/>
              <a:t>sigmoid </a:t>
            </a:r>
            <a:r>
              <a:rPr lang="en-US" dirty="0" smtClean="0"/>
              <a:t>function, it introduces nonlinearity into encoding and decoding transformation.</a:t>
            </a:r>
          </a:p>
          <a:p>
            <a:r>
              <a:rPr lang="en-US" dirty="0" smtClean="0"/>
              <a:t>s Implies that </a:t>
            </a:r>
            <a:r>
              <a:rPr lang="en-US" b="1" dirty="0" smtClean="0"/>
              <a:t>x</a:t>
            </a:r>
            <a:r>
              <a:rPr lang="en-US" dirty="0" smtClean="0"/>
              <a:t> should be rescaled to [0, 1], since x’ is destined to be within [0, 1]</a:t>
            </a:r>
          </a:p>
          <a:p>
            <a:r>
              <a:rPr lang="en-US" dirty="0" smtClean="0"/>
              <a:t>θ = {W, b, W’, b} represent an auto-encoder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Auto encoder Family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6200" y="4114800"/>
            <a:ext cx="4945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"Logistic-curve" by </a:t>
            </a:r>
            <a:r>
              <a:rPr lang="en-US" sz="1200" dirty="0" err="1" smtClean="0"/>
              <a:t>Qef</a:t>
            </a:r>
            <a:r>
              <a:rPr lang="en-US" sz="1200" dirty="0" smtClean="0"/>
              <a:t> (talk) - Created from scratch with </a:t>
            </a:r>
            <a:r>
              <a:rPr lang="en-US" sz="1200" dirty="0" err="1" smtClean="0"/>
              <a:t>gnuplot</a:t>
            </a:r>
            <a:r>
              <a:rPr lang="en-US" sz="1200" dirty="0" smtClean="0"/>
              <a:t>. Licensed under Public Domain via Wikimedia Commons - https://commons.wikimedia.org/wiki/File:Logistic-curve.svg#/media/File:Logistic-curve.svg</a:t>
            </a:r>
            <a:endParaRPr lang="en-US" sz="1200" dirty="0"/>
          </a:p>
        </p:txBody>
      </p:sp>
      <p:pic>
        <p:nvPicPr>
          <p:cNvPr id="2051" name="Picture 3" descr="C:\Users\xtong\Desktop\600px-Logistic-curv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0797"/>
            <a:ext cx="2857500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26518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2200" y="5131373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3581400" y="5131373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4533900" y="5131373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5463540" y="5131373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81000" y="5131373"/>
            <a:ext cx="838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 smtClean="0"/>
              <a:t>[1|x]=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253740" y="2635817"/>
            <a:ext cx="228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3916680" y="2635818"/>
            <a:ext cx="228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5234942" y="2635815"/>
            <a:ext cx="2209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5890263" y="2635818"/>
            <a:ext cx="2743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q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81000" y="2635814"/>
            <a:ext cx="838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 smtClean="0"/>
              <a:t>[1|y]=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924800" y="5131373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p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370322" y="5131373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77235" y="2912817"/>
            <a:ext cx="2438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s</a:t>
            </a:r>
            <a:endParaRPr lang="en-US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3978910" y="2912817"/>
            <a:ext cx="1752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s</a:t>
            </a:r>
            <a:endParaRPr lang="en-US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4612005" y="2912817"/>
            <a:ext cx="228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5984875" y="2912817"/>
            <a:ext cx="1562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" name="Straight Connector 3"/>
          <p:cNvCxnSpPr>
            <a:stCxn id="6" idx="0"/>
            <a:endCxn id="62" idx="2"/>
          </p:cNvCxnSpPr>
          <p:nvPr/>
        </p:nvCxnSpPr>
        <p:spPr>
          <a:xfrm flipH="1" flipV="1">
            <a:off x="2316480" y="4249983"/>
            <a:ext cx="274320" cy="881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2" idx="0"/>
            <a:endCxn id="58" idx="2"/>
          </p:cNvCxnSpPr>
          <p:nvPr/>
        </p:nvCxnSpPr>
        <p:spPr>
          <a:xfrm flipV="1">
            <a:off x="2316480" y="3189816"/>
            <a:ext cx="1082675" cy="81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0"/>
            <a:endCxn id="63" idx="2"/>
          </p:cNvCxnSpPr>
          <p:nvPr/>
        </p:nvCxnSpPr>
        <p:spPr>
          <a:xfrm flipH="1" flipV="1">
            <a:off x="2705100" y="4249983"/>
            <a:ext cx="1104900" cy="881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3" idx="0"/>
            <a:endCxn id="58" idx="2"/>
          </p:cNvCxnSpPr>
          <p:nvPr/>
        </p:nvCxnSpPr>
        <p:spPr>
          <a:xfrm flipV="1">
            <a:off x="2705100" y="3189816"/>
            <a:ext cx="694055" cy="81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56" idx="0"/>
            <a:endCxn id="67" idx="2"/>
          </p:cNvCxnSpPr>
          <p:nvPr/>
        </p:nvCxnSpPr>
        <p:spPr>
          <a:xfrm flipH="1" flipV="1">
            <a:off x="3345180" y="4249983"/>
            <a:ext cx="4808220" cy="881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219200" y="5131373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[1</a:t>
            </a:r>
            <a:endParaRPr lang="en-US" baseline="-250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1752600" y="4003761"/>
            <a:ext cx="1813560" cy="246222"/>
            <a:chOff x="1661160" y="3437958"/>
            <a:chExt cx="1813560" cy="246222"/>
          </a:xfrm>
        </p:grpSpPr>
        <p:sp>
          <p:nvSpPr>
            <p:cNvPr id="62" name="TextBox 61"/>
            <p:cNvSpPr txBox="1"/>
            <p:nvPr/>
          </p:nvSpPr>
          <p:spPr>
            <a:xfrm>
              <a:off x="2026920" y="3437959"/>
              <a:ext cx="3962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11</a:t>
              </a:r>
              <a:endParaRPr lang="en-US" sz="16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23160" y="3437959"/>
              <a:ext cx="381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12</a:t>
              </a:r>
              <a:endParaRPr lang="en-US" sz="1600" baseline="-25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04160" y="3437959"/>
              <a:ext cx="2286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…</a:t>
              </a:r>
              <a:endParaRPr lang="en-US" sz="1600" baseline="-25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032760" y="3437959"/>
              <a:ext cx="4419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1p</a:t>
              </a:r>
              <a:r>
                <a:rPr lang="en-US" sz="1600" dirty="0" smtClean="0"/>
                <a:t>]</a:t>
              </a:r>
              <a:endParaRPr lang="en-US" sz="16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661160" y="3437958"/>
              <a:ext cx="3657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[b</a:t>
              </a:r>
              <a:r>
                <a:rPr lang="en-US" sz="1600" baseline="-25000" dirty="0" smtClean="0"/>
                <a:t>1</a:t>
              </a:r>
              <a:endParaRPr lang="en-US" sz="1600" baseline="-25000" dirty="0"/>
            </a:p>
          </p:txBody>
        </p:sp>
      </p:grpSp>
      <p:cxnSp>
        <p:nvCxnSpPr>
          <p:cNvPr id="96" name="Straight Connector 95"/>
          <p:cNvCxnSpPr>
            <a:stCxn id="85" idx="0"/>
            <a:endCxn id="88" idx="2"/>
          </p:cNvCxnSpPr>
          <p:nvPr/>
        </p:nvCxnSpPr>
        <p:spPr>
          <a:xfrm flipV="1">
            <a:off x="1447800" y="4249982"/>
            <a:ext cx="487680" cy="881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3550920" y="4003762"/>
            <a:ext cx="1813560" cy="246222"/>
            <a:chOff x="1661160" y="3437958"/>
            <a:chExt cx="1813560" cy="246222"/>
          </a:xfrm>
        </p:grpSpPr>
        <p:sp>
          <p:nvSpPr>
            <p:cNvPr id="102" name="TextBox 101"/>
            <p:cNvSpPr txBox="1"/>
            <p:nvPr/>
          </p:nvSpPr>
          <p:spPr>
            <a:xfrm>
              <a:off x="2026920" y="3437959"/>
              <a:ext cx="3962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21</a:t>
              </a:r>
              <a:endParaRPr lang="en-US" sz="160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423160" y="3437959"/>
              <a:ext cx="381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22</a:t>
              </a:r>
              <a:endParaRPr lang="en-US" sz="1600" baseline="-2500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804160" y="3437959"/>
              <a:ext cx="2286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…</a:t>
              </a:r>
              <a:endParaRPr lang="en-US" sz="1600" baseline="-250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032760" y="3437959"/>
              <a:ext cx="4419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2p</a:t>
              </a:r>
              <a:r>
                <a:rPr lang="en-US" sz="1600" dirty="0" smtClean="0"/>
                <a:t>]</a:t>
              </a:r>
              <a:endParaRPr lang="en-US" sz="16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661160" y="3437958"/>
              <a:ext cx="3657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[b</a:t>
              </a:r>
              <a:r>
                <a:rPr lang="en-US" sz="1600" baseline="-25000" dirty="0" smtClean="0"/>
                <a:t>2</a:t>
              </a:r>
              <a:endParaRPr lang="en-US" sz="1600" baseline="-25000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867400" y="4003761"/>
            <a:ext cx="1813560" cy="246222"/>
            <a:chOff x="1661160" y="3437958"/>
            <a:chExt cx="1813560" cy="246222"/>
          </a:xfrm>
        </p:grpSpPr>
        <p:sp>
          <p:nvSpPr>
            <p:cNvPr id="108" name="TextBox 107"/>
            <p:cNvSpPr txBox="1"/>
            <p:nvPr/>
          </p:nvSpPr>
          <p:spPr>
            <a:xfrm>
              <a:off x="2026920" y="3437959"/>
              <a:ext cx="3962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q1</a:t>
              </a:r>
              <a:endParaRPr lang="en-US" sz="16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23160" y="3437959"/>
              <a:ext cx="381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q2</a:t>
              </a:r>
              <a:endParaRPr lang="en-US" sz="1600" baseline="-250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804160" y="3437959"/>
              <a:ext cx="2286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…</a:t>
              </a:r>
              <a:endParaRPr lang="en-US" sz="1600" baseline="-250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032760" y="3437959"/>
              <a:ext cx="4419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err="1" smtClean="0"/>
                <a:t>w</a:t>
              </a:r>
              <a:r>
                <a:rPr lang="en-US" sz="1600" baseline="-25000" dirty="0" err="1" smtClean="0"/>
                <a:t>qp</a:t>
              </a:r>
              <a:r>
                <a:rPr lang="en-US" sz="1600" dirty="0" smtClean="0"/>
                <a:t>]</a:t>
              </a:r>
              <a:endParaRPr lang="en-US" sz="16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661160" y="3437958"/>
              <a:ext cx="3657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[b</a:t>
              </a:r>
              <a:r>
                <a:rPr lang="en-US" sz="1600" baseline="-25000" dirty="0" smtClean="0"/>
                <a:t>q</a:t>
              </a:r>
              <a:endParaRPr lang="en-US" sz="1600" baseline="-25000" dirty="0"/>
            </a:p>
          </p:txBody>
        </p:sp>
      </p:grpSp>
      <p:cxnSp>
        <p:nvCxnSpPr>
          <p:cNvPr id="118" name="Straight Connector 117"/>
          <p:cNvCxnSpPr>
            <a:stCxn id="85" idx="0"/>
            <a:endCxn id="106" idx="2"/>
          </p:cNvCxnSpPr>
          <p:nvPr/>
        </p:nvCxnSpPr>
        <p:spPr>
          <a:xfrm flipV="1">
            <a:off x="1447800" y="4249983"/>
            <a:ext cx="2286000" cy="8813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" idx="0"/>
            <a:endCxn id="102" idx="2"/>
          </p:cNvCxnSpPr>
          <p:nvPr/>
        </p:nvCxnSpPr>
        <p:spPr>
          <a:xfrm flipV="1">
            <a:off x="2590800" y="4249984"/>
            <a:ext cx="1524000" cy="8813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8" idx="0"/>
            <a:endCxn id="103" idx="2"/>
          </p:cNvCxnSpPr>
          <p:nvPr/>
        </p:nvCxnSpPr>
        <p:spPr>
          <a:xfrm flipV="1">
            <a:off x="3810000" y="4249984"/>
            <a:ext cx="693420" cy="8813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56" idx="0"/>
            <a:endCxn id="105" idx="2"/>
          </p:cNvCxnSpPr>
          <p:nvPr/>
        </p:nvCxnSpPr>
        <p:spPr>
          <a:xfrm flipH="1" flipV="1">
            <a:off x="5143500" y="4249984"/>
            <a:ext cx="3009900" cy="8813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5" idx="0"/>
            <a:endCxn id="112" idx="2"/>
          </p:cNvCxnSpPr>
          <p:nvPr/>
        </p:nvCxnSpPr>
        <p:spPr>
          <a:xfrm flipV="1">
            <a:off x="1447800" y="4249982"/>
            <a:ext cx="4602480" cy="88139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6" idx="0"/>
            <a:endCxn id="108" idx="2"/>
          </p:cNvCxnSpPr>
          <p:nvPr/>
        </p:nvCxnSpPr>
        <p:spPr>
          <a:xfrm flipV="1">
            <a:off x="2590800" y="4249983"/>
            <a:ext cx="3840480" cy="881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8" idx="0"/>
            <a:endCxn id="109" idx="2"/>
          </p:cNvCxnSpPr>
          <p:nvPr/>
        </p:nvCxnSpPr>
        <p:spPr>
          <a:xfrm flipV="1">
            <a:off x="3810000" y="4249983"/>
            <a:ext cx="3009900" cy="881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56" idx="0"/>
            <a:endCxn id="111" idx="2"/>
          </p:cNvCxnSpPr>
          <p:nvPr/>
        </p:nvCxnSpPr>
        <p:spPr>
          <a:xfrm flipH="1" flipV="1">
            <a:off x="7459980" y="4249983"/>
            <a:ext cx="693420" cy="8813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410200" y="4003763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47" name="Straight Connector 146"/>
          <p:cNvCxnSpPr>
            <a:stCxn id="88" idx="0"/>
            <a:endCxn id="58" idx="2"/>
          </p:cNvCxnSpPr>
          <p:nvPr/>
        </p:nvCxnSpPr>
        <p:spPr>
          <a:xfrm flipV="1">
            <a:off x="1935480" y="3189816"/>
            <a:ext cx="1463675" cy="813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67" idx="0"/>
            <a:endCxn id="58" idx="2"/>
          </p:cNvCxnSpPr>
          <p:nvPr/>
        </p:nvCxnSpPr>
        <p:spPr>
          <a:xfrm flipV="1">
            <a:off x="3345180" y="3189816"/>
            <a:ext cx="53975" cy="81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06" idx="0"/>
            <a:endCxn id="59" idx="2"/>
          </p:cNvCxnSpPr>
          <p:nvPr/>
        </p:nvCxnSpPr>
        <p:spPr>
          <a:xfrm flipV="1">
            <a:off x="3733800" y="3189816"/>
            <a:ext cx="332740" cy="81394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02" idx="0"/>
            <a:endCxn id="59" idx="2"/>
          </p:cNvCxnSpPr>
          <p:nvPr/>
        </p:nvCxnSpPr>
        <p:spPr>
          <a:xfrm flipH="1" flipV="1">
            <a:off x="4066540" y="3189816"/>
            <a:ext cx="48260" cy="81394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03" idx="0"/>
            <a:endCxn id="59" idx="2"/>
          </p:cNvCxnSpPr>
          <p:nvPr/>
        </p:nvCxnSpPr>
        <p:spPr>
          <a:xfrm flipH="1" flipV="1">
            <a:off x="4066540" y="3189816"/>
            <a:ext cx="436880" cy="81394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05" idx="0"/>
            <a:endCxn id="59" idx="2"/>
          </p:cNvCxnSpPr>
          <p:nvPr/>
        </p:nvCxnSpPr>
        <p:spPr>
          <a:xfrm flipH="1" flipV="1">
            <a:off x="4066540" y="3189816"/>
            <a:ext cx="1076960" cy="81394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522220" y="2912817"/>
            <a:ext cx="2971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smtClean="0"/>
              <a:t>[</a:t>
            </a:r>
            <a:endParaRPr lang="en-US" baseline="-25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298440" y="2912817"/>
            <a:ext cx="228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cxnSp>
        <p:nvCxnSpPr>
          <p:cNvPr id="170" name="Straight Connector 169"/>
          <p:cNvCxnSpPr>
            <a:stCxn id="112" idx="0"/>
            <a:endCxn id="61" idx="2"/>
          </p:cNvCxnSpPr>
          <p:nvPr/>
        </p:nvCxnSpPr>
        <p:spPr>
          <a:xfrm flipV="1">
            <a:off x="6050280" y="3189816"/>
            <a:ext cx="12700" cy="81394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08" idx="0"/>
            <a:endCxn id="61" idx="2"/>
          </p:cNvCxnSpPr>
          <p:nvPr/>
        </p:nvCxnSpPr>
        <p:spPr>
          <a:xfrm flipH="1" flipV="1">
            <a:off x="6062980" y="3189816"/>
            <a:ext cx="368300" cy="81394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09" idx="0"/>
            <a:endCxn id="61" idx="2"/>
          </p:cNvCxnSpPr>
          <p:nvPr/>
        </p:nvCxnSpPr>
        <p:spPr>
          <a:xfrm flipH="1" flipV="1">
            <a:off x="6062980" y="3189816"/>
            <a:ext cx="756920" cy="81394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11" idx="0"/>
            <a:endCxn id="61" idx="2"/>
          </p:cNvCxnSpPr>
          <p:nvPr/>
        </p:nvCxnSpPr>
        <p:spPr>
          <a:xfrm flipH="1" flipV="1">
            <a:off x="6062980" y="3189816"/>
            <a:ext cx="1397000" cy="81394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3086100" y="3438389"/>
            <a:ext cx="228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4358640" y="3438389"/>
            <a:ext cx="228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89" name="TextBox 188"/>
          <p:cNvSpPr txBox="1"/>
          <p:nvPr/>
        </p:nvSpPr>
        <p:spPr>
          <a:xfrm>
            <a:off x="6477000" y="3438389"/>
            <a:ext cx="228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214" name="TextBox 213"/>
          <p:cNvSpPr txBox="1"/>
          <p:nvPr/>
        </p:nvSpPr>
        <p:spPr>
          <a:xfrm>
            <a:off x="6598922" y="2912817"/>
            <a:ext cx="36957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smtClean="0"/>
              <a:t>]</a:t>
            </a:r>
            <a:r>
              <a:rPr lang="en-US" baseline="-25000" dirty="0" smtClean="0"/>
              <a:t>q</a:t>
            </a:r>
            <a:endParaRPr lang="en-US" baseline="-25000" dirty="0"/>
          </a:p>
        </p:txBody>
      </p:sp>
      <p:sp>
        <p:nvSpPr>
          <p:cNvPr id="215" name="TextBox 214"/>
          <p:cNvSpPr txBox="1"/>
          <p:nvPr/>
        </p:nvSpPr>
        <p:spPr>
          <a:xfrm>
            <a:off x="2514600" y="2635818"/>
            <a:ext cx="304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smtClean="0"/>
              <a:t>[1</a:t>
            </a:r>
            <a:endParaRPr lang="en-US" dirty="0"/>
          </a:p>
        </p:txBody>
      </p:sp>
      <p:sp>
        <p:nvSpPr>
          <p:cNvPr id="216" name="TextBox 215"/>
          <p:cNvSpPr txBox="1"/>
          <p:nvPr/>
        </p:nvSpPr>
        <p:spPr>
          <a:xfrm>
            <a:off x="5242560" y="4611263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7" name="TextBox 216"/>
          <p:cNvSpPr txBox="1"/>
          <p:nvPr/>
        </p:nvSpPr>
        <p:spPr>
          <a:xfrm>
            <a:off x="381000" y="3988373"/>
            <a:ext cx="838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 smtClean="0"/>
              <a:t>[b|w]=</a:t>
            </a:r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2362200" y="457200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'</a:t>
            </a:r>
            <a:endParaRPr lang="en-US" dirty="0"/>
          </a:p>
        </p:txBody>
      </p:sp>
      <p:sp>
        <p:nvSpPr>
          <p:cNvPr id="232" name="TextBox 231"/>
          <p:cNvSpPr txBox="1"/>
          <p:nvPr/>
        </p:nvSpPr>
        <p:spPr>
          <a:xfrm>
            <a:off x="3581400" y="4572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'</a:t>
            </a:r>
            <a:endParaRPr lang="en-US" baseline="-25000" dirty="0"/>
          </a:p>
        </p:txBody>
      </p:sp>
      <p:sp>
        <p:nvSpPr>
          <p:cNvPr id="233" name="TextBox 232"/>
          <p:cNvSpPr txBox="1"/>
          <p:nvPr/>
        </p:nvSpPr>
        <p:spPr>
          <a:xfrm>
            <a:off x="4533900" y="4572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234" name="TextBox 233"/>
          <p:cNvSpPr txBox="1"/>
          <p:nvPr/>
        </p:nvSpPr>
        <p:spPr>
          <a:xfrm>
            <a:off x="5463540" y="4572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35" name="TextBox 234"/>
          <p:cNvSpPr txBox="1"/>
          <p:nvPr/>
        </p:nvSpPr>
        <p:spPr>
          <a:xfrm>
            <a:off x="304800" y="457200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 smtClean="0"/>
              <a:t>[x’]=</a:t>
            </a:r>
            <a:endParaRPr lang="en-US" dirty="0"/>
          </a:p>
        </p:txBody>
      </p:sp>
      <p:sp>
        <p:nvSpPr>
          <p:cNvPr id="236" name="TextBox 235"/>
          <p:cNvSpPr txBox="1"/>
          <p:nvPr/>
        </p:nvSpPr>
        <p:spPr>
          <a:xfrm>
            <a:off x="7924800" y="4572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p</a:t>
            </a:r>
            <a:r>
              <a:rPr lang="en-US" dirty="0" smtClean="0"/>
              <a:t>']</a:t>
            </a:r>
            <a:endParaRPr 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370322" y="45720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38" name="TextBox 237"/>
          <p:cNvSpPr txBox="1"/>
          <p:nvPr/>
        </p:nvSpPr>
        <p:spPr>
          <a:xfrm>
            <a:off x="1295400" y="457200"/>
            <a:ext cx="304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[</a:t>
            </a:r>
            <a:endParaRPr lang="en-US" baseline="-25000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1752600" y="1767988"/>
            <a:ext cx="1813560" cy="246222"/>
            <a:chOff x="1661160" y="3437958"/>
            <a:chExt cx="1813560" cy="246222"/>
          </a:xfrm>
        </p:grpSpPr>
        <p:sp>
          <p:nvSpPr>
            <p:cNvPr id="240" name="TextBox 239"/>
            <p:cNvSpPr txBox="1"/>
            <p:nvPr/>
          </p:nvSpPr>
          <p:spPr>
            <a:xfrm>
              <a:off x="2026920" y="3437959"/>
              <a:ext cx="3962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11</a:t>
              </a:r>
              <a:r>
                <a:rPr lang="en-US" sz="1600" dirty="0" smtClean="0"/>
                <a:t>'</a:t>
              </a:r>
              <a:endParaRPr lang="en-US" sz="1600" dirty="0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2423160" y="3437959"/>
              <a:ext cx="381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12</a:t>
              </a:r>
              <a:r>
                <a:rPr lang="en-US" sz="1600" dirty="0" smtClean="0"/>
                <a:t>'</a:t>
              </a:r>
              <a:endParaRPr lang="en-US" sz="1600" baseline="-25000" dirty="0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2804160" y="3437959"/>
              <a:ext cx="2286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…</a:t>
              </a:r>
              <a:endParaRPr lang="en-US" sz="1600" baseline="-25000" dirty="0"/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3032760" y="3437959"/>
              <a:ext cx="4419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1q</a:t>
              </a:r>
              <a:r>
                <a:rPr lang="en-US" sz="1600" dirty="0" smtClean="0"/>
                <a:t>']</a:t>
              </a:r>
              <a:endParaRPr lang="en-US" sz="1600" dirty="0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661160" y="3437958"/>
              <a:ext cx="3657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[b</a:t>
              </a:r>
              <a:r>
                <a:rPr lang="en-US" sz="1600" baseline="-25000" dirty="0" smtClean="0"/>
                <a:t>1</a:t>
              </a:r>
              <a:r>
                <a:rPr lang="en-US" sz="1600" dirty="0" smtClean="0"/>
                <a:t>'</a:t>
              </a:r>
              <a:endParaRPr lang="en-US" sz="1600" dirty="0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3550920" y="1767989"/>
            <a:ext cx="1813560" cy="246222"/>
            <a:chOff x="1661160" y="3437958"/>
            <a:chExt cx="1813560" cy="246222"/>
          </a:xfrm>
        </p:grpSpPr>
        <p:sp>
          <p:nvSpPr>
            <p:cNvPr id="246" name="TextBox 245"/>
            <p:cNvSpPr txBox="1"/>
            <p:nvPr/>
          </p:nvSpPr>
          <p:spPr>
            <a:xfrm>
              <a:off x="2026920" y="3437959"/>
              <a:ext cx="3962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21</a:t>
              </a:r>
              <a:r>
                <a:rPr lang="en-US" sz="1600" dirty="0" smtClean="0"/>
                <a:t>'</a:t>
              </a:r>
              <a:endParaRPr lang="en-US" sz="1600" dirty="0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423160" y="3437959"/>
              <a:ext cx="381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22</a:t>
              </a:r>
              <a:r>
                <a:rPr lang="en-US" sz="1600" dirty="0" smtClean="0"/>
                <a:t>'</a:t>
              </a:r>
              <a:endParaRPr lang="en-US" sz="1600" dirty="0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2804160" y="3437959"/>
              <a:ext cx="2286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…</a:t>
              </a:r>
              <a:endParaRPr lang="en-US" sz="1600" baseline="-25000" dirty="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3032760" y="3437959"/>
              <a:ext cx="4419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2q</a:t>
              </a:r>
              <a:r>
                <a:rPr lang="en-US" sz="1600" dirty="0" smtClean="0"/>
                <a:t>']</a:t>
              </a:r>
              <a:endParaRPr lang="en-US" sz="16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661160" y="3437958"/>
              <a:ext cx="3657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[b</a:t>
              </a:r>
              <a:r>
                <a:rPr lang="en-US" sz="1600" baseline="-25000" dirty="0" smtClean="0"/>
                <a:t>2</a:t>
              </a:r>
              <a:r>
                <a:rPr lang="en-US" sz="1600" dirty="0" smtClean="0"/>
                <a:t>'</a:t>
              </a:r>
              <a:endParaRPr lang="en-US" sz="1600" baseline="-25000" dirty="0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5867400" y="1767988"/>
            <a:ext cx="1813560" cy="246222"/>
            <a:chOff x="1661160" y="3437958"/>
            <a:chExt cx="1813560" cy="246222"/>
          </a:xfrm>
        </p:grpSpPr>
        <p:sp>
          <p:nvSpPr>
            <p:cNvPr id="252" name="TextBox 251"/>
            <p:cNvSpPr txBox="1"/>
            <p:nvPr/>
          </p:nvSpPr>
          <p:spPr>
            <a:xfrm>
              <a:off x="2026920" y="3437959"/>
              <a:ext cx="3962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p1</a:t>
              </a:r>
              <a:r>
                <a:rPr lang="en-US" sz="1600" dirty="0" smtClean="0"/>
                <a:t>'</a:t>
              </a:r>
              <a:endParaRPr lang="en-US" sz="1600" dirty="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2423160" y="3437959"/>
              <a:ext cx="381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w</a:t>
              </a:r>
              <a:r>
                <a:rPr lang="en-US" sz="1600" baseline="-25000" dirty="0" smtClean="0"/>
                <a:t>p2</a:t>
              </a:r>
              <a:r>
                <a:rPr lang="en-US" sz="1600" dirty="0" smtClean="0"/>
                <a:t>'</a:t>
              </a:r>
              <a:endParaRPr lang="en-US" sz="1600" baseline="-25000" dirty="0"/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2804160" y="3437959"/>
              <a:ext cx="2286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…</a:t>
              </a:r>
              <a:endParaRPr lang="en-US" sz="1600" baseline="-25000" dirty="0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032760" y="3437959"/>
              <a:ext cx="4419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err="1" smtClean="0"/>
                <a:t>w</a:t>
              </a:r>
              <a:r>
                <a:rPr lang="en-US" sz="1600" baseline="-25000" dirty="0" err="1" smtClean="0"/>
                <a:t>pq</a:t>
              </a:r>
              <a:r>
                <a:rPr lang="en-US" sz="1600" dirty="0" smtClean="0"/>
                <a:t>']</a:t>
              </a:r>
              <a:endParaRPr lang="en-US" sz="1600" dirty="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1661160" y="3437958"/>
              <a:ext cx="36576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[</a:t>
              </a:r>
              <a:r>
                <a:rPr lang="en-US" sz="1600" dirty="0" err="1" smtClean="0"/>
                <a:t>b</a:t>
              </a:r>
              <a:r>
                <a:rPr lang="en-US" sz="1600" baseline="-25000" dirty="0" err="1" smtClean="0"/>
                <a:t>p</a:t>
              </a:r>
              <a:r>
                <a:rPr lang="en-US" sz="1600" dirty="0" smtClean="0"/>
                <a:t>'</a:t>
              </a:r>
              <a:endParaRPr lang="en-US" sz="1600" dirty="0"/>
            </a:p>
          </p:txBody>
        </p:sp>
      </p:grpSp>
      <p:sp>
        <p:nvSpPr>
          <p:cNvPr id="257" name="TextBox 256"/>
          <p:cNvSpPr txBox="1"/>
          <p:nvPr/>
        </p:nvSpPr>
        <p:spPr>
          <a:xfrm>
            <a:off x="5410200" y="1767990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58" name="TextBox 257"/>
          <p:cNvSpPr txBox="1"/>
          <p:nvPr/>
        </p:nvSpPr>
        <p:spPr>
          <a:xfrm>
            <a:off x="381000" y="1752600"/>
            <a:ext cx="838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 smtClean="0"/>
              <a:t>[</a:t>
            </a:r>
            <a:r>
              <a:rPr lang="en-US" dirty="0" err="1" smtClean="0"/>
              <a:t>b'|w</a:t>
            </a:r>
            <a:r>
              <a:rPr lang="en-US" dirty="0" smtClean="0"/>
              <a:t>']=</a:t>
            </a:r>
            <a:endParaRPr lang="en-US" dirty="0"/>
          </a:p>
        </p:txBody>
      </p:sp>
      <p:sp>
        <p:nvSpPr>
          <p:cNvPr id="259" name="TextBox 258"/>
          <p:cNvSpPr txBox="1"/>
          <p:nvPr/>
        </p:nvSpPr>
        <p:spPr>
          <a:xfrm>
            <a:off x="6598922" y="2635816"/>
            <a:ext cx="36957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smtClean="0"/>
              <a:t>]</a:t>
            </a:r>
            <a:r>
              <a:rPr lang="en-US" baseline="-25000" dirty="0" smtClean="0"/>
              <a:t>1+q</a:t>
            </a:r>
            <a:endParaRPr lang="en-US" baseline="-25000" dirty="0"/>
          </a:p>
        </p:txBody>
      </p:sp>
      <p:sp>
        <p:nvSpPr>
          <p:cNvPr id="260" name="TextBox 259"/>
          <p:cNvSpPr txBox="1"/>
          <p:nvPr/>
        </p:nvSpPr>
        <p:spPr>
          <a:xfrm>
            <a:off x="4579621" y="2635815"/>
            <a:ext cx="2209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261" name="TextBox 260"/>
          <p:cNvSpPr txBox="1"/>
          <p:nvPr/>
        </p:nvSpPr>
        <p:spPr>
          <a:xfrm>
            <a:off x="152400" y="2912813"/>
            <a:ext cx="106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 smtClean="0"/>
              <a:t>s(</a:t>
            </a:r>
            <a:r>
              <a:rPr lang="en-US" b="1" dirty="0" err="1" smtClean="0"/>
              <a:t>b</a:t>
            </a:r>
            <a:r>
              <a:rPr lang="en-US" dirty="0" err="1" smtClean="0"/>
              <a:t>+</a:t>
            </a:r>
            <a:r>
              <a:rPr lang="en-US" b="1" dirty="0" err="1" smtClean="0"/>
              <a:t>xw</a:t>
            </a:r>
            <a:r>
              <a:rPr lang="en-US" dirty="0" smtClean="0"/>
              <a:t>)=</a:t>
            </a:r>
            <a:endParaRPr lang="en-US" dirty="0"/>
          </a:p>
        </p:txBody>
      </p:sp>
      <p:sp>
        <p:nvSpPr>
          <p:cNvPr id="278" name="TextBox 277"/>
          <p:cNvSpPr txBox="1"/>
          <p:nvPr/>
        </p:nvSpPr>
        <p:spPr>
          <a:xfrm>
            <a:off x="76200" y="731520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 smtClean="0"/>
              <a:t>s(</a:t>
            </a:r>
            <a:r>
              <a:rPr lang="en-US" dirty="0" err="1" smtClean="0"/>
              <a:t>b'+yw</a:t>
            </a:r>
            <a:r>
              <a:rPr lang="en-US" dirty="0" smtClean="0"/>
              <a:t>')=</a:t>
            </a:r>
            <a:endParaRPr lang="en-US" dirty="0"/>
          </a:p>
        </p:txBody>
      </p:sp>
      <p:cxnSp>
        <p:nvCxnSpPr>
          <p:cNvPr id="279" name="Straight Connector 278"/>
          <p:cNvCxnSpPr>
            <a:stCxn id="244" idx="0"/>
            <a:endCxn id="280" idx="2"/>
          </p:cNvCxnSpPr>
          <p:nvPr/>
        </p:nvCxnSpPr>
        <p:spPr>
          <a:xfrm flipV="1">
            <a:off x="1935480" y="990600"/>
            <a:ext cx="579120" cy="777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/>
          <p:cNvSpPr txBox="1"/>
          <p:nvPr/>
        </p:nvSpPr>
        <p:spPr>
          <a:xfrm>
            <a:off x="2362200" y="713601"/>
            <a:ext cx="304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81" name="TextBox 280"/>
          <p:cNvSpPr txBox="1"/>
          <p:nvPr/>
        </p:nvSpPr>
        <p:spPr>
          <a:xfrm>
            <a:off x="3581400" y="713601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s</a:t>
            </a:r>
            <a:endParaRPr lang="en-US" baseline="-25000" dirty="0"/>
          </a:p>
        </p:txBody>
      </p:sp>
      <p:sp>
        <p:nvSpPr>
          <p:cNvPr id="282" name="TextBox 281"/>
          <p:cNvSpPr txBox="1"/>
          <p:nvPr/>
        </p:nvSpPr>
        <p:spPr>
          <a:xfrm>
            <a:off x="4533900" y="713601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283" name="TextBox 282"/>
          <p:cNvSpPr txBox="1"/>
          <p:nvPr/>
        </p:nvSpPr>
        <p:spPr>
          <a:xfrm>
            <a:off x="5463540" y="713601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84" name="TextBox 283"/>
          <p:cNvSpPr txBox="1"/>
          <p:nvPr/>
        </p:nvSpPr>
        <p:spPr>
          <a:xfrm>
            <a:off x="7924800" y="713601"/>
            <a:ext cx="304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6370322" y="713601"/>
            <a:ext cx="457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86" name="TextBox 285"/>
          <p:cNvSpPr txBox="1"/>
          <p:nvPr/>
        </p:nvSpPr>
        <p:spPr>
          <a:xfrm>
            <a:off x="1295400" y="713601"/>
            <a:ext cx="304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[</a:t>
            </a:r>
            <a:endParaRPr lang="en-US" baseline="-25000" dirty="0"/>
          </a:p>
        </p:txBody>
      </p:sp>
      <p:sp>
        <p:nvSpPr>
          <p:cNvPr id="287" name="TextBox 286"/>
          <p:cNvSpPr txBox="1"/>
          <p:nvPr/>
        </p:nvSpPr>
        <p:spPr>
          <a:xfrm>
            <a:off x="8229600" y="713601"/>
            <a:ext cx="2209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smtClean="0"/>
              <a:t>]</a:t>
            </a:r>
            <a:r>
              <a:rPr lang="en-US" baseline="-25000" dirty="0" smtClean="0"/>
              <a:t>p</a:t>
            </a:r>
            <a:endParaRPr lang="en-US" baseline="-25000" dirty="0"/>
          </a:p>
        </p:txBody>
      </p:sp>
      <p:cxnSp>
        <p:nvCxnSpPr>
          <p:cNvPr id="290" name="Straight Connector 289"/>
          <p:cNvCxnSpPr>
            <a:stCxn id="240" idx="0"/>
            <a:endCxn id="280" idx="2"/>
          </p:cNvCxnSpPr>
          <p:nvPr/>
        </p:nvCxnSpPr>
        <p:spPr>
          <a:xfrm flipV="1">
            <a:off x="2316480" y="990600"/>
            <a:ext cx="198120" cy="777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>
            <a:stCxn id="215" idx="0"/>
            <a:endCxn id="244" idx="2"/>
          </p:cNvCxnSpPr>
          <p:nvPr/>
        </p:nvCxnSpPr>
        <p:spPr>
          <a:xfrm flipH="1" flipV="1">
            <a:off x="1935480" y="2014209"/>
            <a:ext cx="731520" cy="62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stCxn id="52" idx="0"/>
            <a:endCxn id="240" idx="2"/>
          </p:cNvCxnSpPr>
          <p:nvPr/>
        </p:nvCxnSpPr>
        <p:spPr>
          <a:xfrm flipH="1" flipV="1">
            <a:off x="2316480" y="2014210"/>
            <a:ext cx="1051560" cy="621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>
            <a:stCxn id="53" idx="0"/>
            <a:endCxn id="241" idx="2"/>
          </p:cNvCxnSpPr>
          <p:nvPr/>
        </p:nvCxnSpPr>
        <p:spPr>
          <a:xfrm flipH="1" flipV="1">
            <a:off x="2705100" y="2014210"/>
            <a:ext cx="1325880" cy="621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55" idx="0"/>
            <a:endCxn id="243" idx="2"/>
          </p:cNvCxnSpPr>
          <p:nvPr/>
        </p:nvCxnSpPr>
        <p:spPr>
          <a:xfrm flipH="1" flipV="1">
            <a:off x="3345180" y="2014210"/>
            <a:ext cx="2682243" cy="621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>
            <a:stCxn id="215" idx="0"/>
            <a:endCxn id="250" idx="2"/>
          </p:cNvCxnSpPr>
          <p:nvPr/>
        </p:nvCxnSpPr>
        <p:spPr>
          <a:xfrm flipV="1">
            <a:off x="2667000" y="2014210"/>
            <a:ext cx="1066800" cy="6216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>
            <a:stCxn id="52" idx="0"/>
            <a:endCxn id="246" idx="2"/>
          </p:cNvCxnSpPr>
          <p:nvPr/>
        </p:nvCxnSpPr>
        <p:spPr>
          <a:xfrm flipV="1">
            <a:off x="3368040" y="2014211"/>
            <a:ext cx="746760" cy="62160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>
            <a:stCxn id="53" idx="0"/>
            <a:endCxn id="247" idx="2"/>
          </p:cNvCxnSpPr>
          <p:nvPr/>
        </p:nvCxnSpPr>
        <p:spPr>
          <a:xfrm flipV="1">
            <a:off x="4030980" y="2014211"/>
            <a:ext cx="472440" cy="62160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>
            <a:stCxn id="55" idx="0"/>
            <a:endCxn id="249" idx="2"/>
          </p:cNvCxnSpPr>
          <p:nvPr/>
        </p:nvCxnSpPr>
        <p:spPr>
          <a:xfrm flipH="1" flipV="1">
            <a:off x="5143500" y="2014211"/>
            <a:ext cx="883923" cy="62160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215" idx="0"/>
            <a:endCxn id="256" idx="2"/>
          </p:cNvCxnSpPr>
          <p:nvPr/>
        </p:nvCxnSpPr>
        <p:spPr>
          <a:xfrm flipV="1">
            <a:off x="2667000" y="2014209"/>
            <a:ext cx="3383280" cy="62160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52" idx="0"/>
            <a:endCxn id="252" idx="2"/>
          </p:cNvCxnSpPr>
          <p:nvPr/>
        </p:nvCxnSpPr>
        <p:spPr>
          <a:xfrm flipV="1">
            <a:off x="3368040" y="2014210"/>
            <a:ext cx="3063240" cy="62160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stCxn id="53" idx="0"/>
            <a:endCxn id="253" idx="2"/>
          </p:cNvCxnSpPr>
          <p:nvPr/>
        </p:nvCxnSpPr>
        <p:spPr>
          <a:xfrm flipV="1">
            <a:off x="4030980" y="2014210"/>
            <a:ext cx="2788920" cy="62160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55" idx="0"/>
            <a:endCxn id="255" idx="2"/>
          </p:cNvCxnSpPr>
          <p:nvPr/>
        </p:nvCxnSpPr>
        <p:spPr>
          <a:xfrm flipV="1">
            <a:off x="6027423" y="2014210"/>
            <a:ext cx="1432557" cy="62160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>
            <a:stCxn id="241" idx="0"/>
            <a:endCxn id="280" idx="2"/>
          </p:cNvCxnSpPr>
          <p:nvPr/>
        </p:nvCxnSpPr>
        <p:spPr>
          <a:xfrm flipH="1" flipV="1">
            <a:off x="2514600" y="990600"/>
            <a:ext cx="190500" cy="777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243" idx="0"/>
            <a:endCxn id="280" idx="2"/>
          </p:cNvCxnSpPr>
          <p:nvPr/>
        </p:nvCxnSpPr>
        <p:spPr>
          <a:xfrm flipH="1" flipV="1">
            <a:off x="2514600" y="990600"/>
            <a:ext cx="830580" cy="777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250" idx="0"/>
            <a:endCxn id="281" idx="2"/>
          </p:cNvCxnSpPr>
          <p:nvPr/>
        </p:nvCxnSpPr>
        <p:spPr>
          <a:xfrm flipV="1">
            <a:off x="3733800" y="990600"/>
            <a:ext cx="38100" cy="7773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>
            <a:stCxn id="246" idx="0"/>
            <a:endCxn id="281" idx="2"/>
          </p:cNvCxnSpPr>
          <p:nvPr/>
        </p:nvCxnSpPr>
        <p:spPr>
          <a:xfrm flipH="1" flipV="1">
            <a:off x="3771900" y="990600"/>
            <a:ext cx="342900" cy="7773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stCxn id="247" idx="0"/>
            <a:endCxn id="281" idx="2"/>
          </p:cNvCxnSpPr>
          <p:nvPr/>
        </p:nvCxnSpPr>
        <p:spPr>
          <a:xfrm flipH="1" flipV="1">
            <a:off x="3771900" y="990600"/>
            <a:ext cx="731520" cy="7773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249" idx="0"/>
            <a:endCxn id="281" idx="2"/>
          </p:cNvCxnSpPr>
          <p:nvPr/>
        </p:nvCxnSpPr>
        <p:spPr>
          <a:xfrm flipH="1" flipV="1">
            <a:off x="3771900" y="990600"/>
            <a:ext cx="1371600" cy="7773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>
            <a:stCxn id="256" idx="0"/>
            <a:endCxn id="284" idx="2"/>
          </p:cNvCxnSpPr>
          <p:nvPr/>
        </p:nvCxnSpPr>
        <p:spPr>
          <a:xfrm flipV="1">
            <a:off x="6050280" y="990600"/>
            <a:ext cx="2026920" cy="7773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>
            <a:stCxn id="252" idx="0"/>
            <a:endCxn id="284" idx="2"/>
          </p:cNvCxnSpPr>
          <p:nvPr/>
        </p:nvCxnSpPr>
        <p:spPr>
          <a:xfrm flipV="1">
            <a:off x="6431280" y="990600"/>
            <a:ext cx="1645920" cy="7773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253" idx="0"/>
            <a:endCxn id="284" idx="2"/>
          </p:cNvCxnSpPr>
          <p:nvPr/>
        </p:nvCxnSpPr>
        <p:spPr>
          <a:xfrm flipV="1">
            <a:off x="6819900" y="990600"/>
            <a:ext cx="1257300" cy="7773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255" idx="0"/>
            <a:endCxn id="284" idx="2"/>
          </p:cNvCxnSpPr>
          <p:nvPr/>
        </p:nvCxnSpPr>
        <p:spPr>
          <a:xfrm flipV="1">
            <a:off x="7459980" y="990600"/>
            <a:ext cx="617220" cy="7773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81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lowchart: Alternate Process 72"/>
          <p:cNvSpPr/>
          <p:nvPr/>
        </p:nvSpPr>
        <p:spPr>
          <a:xfrm>
            <a:off x="647700" y="3830130"/>
            <a:ext cx="3352800" cy="1143000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</a:rPr>
              <a:t>Encoder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Flowchart: Alternate Process 62"/>
          <p:cNvSpPr/>
          <p:nvPr/>
        </p:nvSpPr>
        <p:spPr>
          <a:xfrm>
            <a:off x="685800" y="1544130"/>
            <a:ext cx="3352800" cy="1226466"/>
          </a:xfrm>
          <a:prstGeom prst="flowChartAlternate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FF00"/>
                </a:solidFill>
              </a:rPr>
              <a:t>Decoder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685800" y="4506536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</a:t>
            </a:r>
            <a:r>
              <a:rPr lang="en-US" baseline="-25000" dirty="0" smtClean="0"/>
              <a:t>q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aseline="-25000" dirty="0" smtClean="0"/>
              <a:t>p</a:t>
            </a:r>
            <a:r>
              <a:rPr lang="en-US" b="1" dirty="0" smtClean="0"/>
              <a:t>w</a:t>
            </a:r>
            <a:r>
              <a:rPr lang="en-US" baseline="-25000" dirty="0" smtClean="0"/>
              <a:t>p×q</a:t>
            </a:r>
            <a:endParaRPr lang="en-US" baseline="-25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1" name="Straight Arrow Connector 40"/>
          <p:cNvCxnSpPr>
            <a:stCxn id="17" idx="0"/>
            <a:endCxn id="28" idx="4"/>
          </p:cNvCxnSpPr>
          <p:nvPr/>
        </p:nvCxnSpPr>
        <p:spPr>
          <a:xfrm flipV="1">
            <a:off x="2286000" y="4216522"/>
            <a:ext cx="0" cy="29001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2286000" y="1981199"/>
            <a:ext cx="0" cy="31406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62" name="Rectangle 61"/>
          <p:cNvSpPr/>
          <p:nvPr/>
        </p:nvSpPr>
        <p:spPr>
          <a:xfrm>
            <a:off x="685800" y="5267865"/>
            <a:ext cx="3200400" cy="3633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x</a:t>
            </a:r>
            <a:r>
              <a:rPr lang="en-US" baseline="-25000" dirty="0" smtClean="0"/>
              <a:t>p</a:t>
            </a:r>
            <a:endParaRPr lang="en-US" baseline="-25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64" name="Straight Arrow Connector 63"/>
          <p:cNvCxnSpPr>
            <a:stCxn id="62" idx="0"/>
            <a:endCxn id="17" idx="2"/>
          </p:cNvCxnSpPr>
          <p:nvPr/>
        </p:nvCxnSpPr>
        <p:spPr>
          <a:xfrm flipV="1">
            <a:off x="2286000" y="4849794"/>
            <a:ext cx="0" cy="41807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nip Diagonal Corner Rectangle 66"/>
          <p:cNvSpPr/>
          <p:nvPr/>
        </p:nvSpPr>
        <p:spPr>
          <a:xfrm>
            <a:off x="685800" y="905256"/>
            <a:ext cx="3200400" cy="360870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x</a:t>
            </a:r>
            <a:r>
              <a:rPr lang="en-US" baseline="-25000" dirty="0" smtClean="0">
                <a:solidFill>
                  <a:sysClr val="windowText" lastClr="000000"/>
                </a:solidFill>
              </a:rPr>
              <a:t>p</a:t>
            </a:r>
            <a:r>
              <a:rPr lang="en-US" dirty="0">
                <a:solidFill>
                  <a:sysClr val="windowText" lastClr="000000"/>
                </a:solidFill>
              </a:rPr>
              <a:t>’</a:t>
            </a:r>
            <a:endParaRPr lang="en-US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90" name="Straight Arrow Connector 89"/>
          <p:cNvCxnSpPr>
            <a:endCxn id="67" idx="1"/>
          </p:cNvCxnSpPr>
          <p:nvPr/>
        </p:nvCxnSpPr>
        <p:spPr>
          <a:xfrm flipV="1">
            <a:off x="2286000" y="1266126"/>
            <a:ext cx="0" cy="404881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loud 94"/>
          <p:cNvSpPr/>
          <p:nvPr/>
        </p:nvSpPr>
        <p:spPr>
          <a:xfrm>
            <a:off x="1752600" y="2915730"/>
            <a:ext cx="1066800" cy="60960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y</a:t>
            </a:r>
            <a:r>
              <a:rPr lang="en-US" baseline="-25000" dirty="0" smtClean="0">
                <a:solidFill>
                  <a:srgbClr val="FF0000"/>
                </a:solidFill>
              </a:rPr>
              <a:t>q</a:t>
            </a:r>
          </a:p>
        </p:txBody>
      </p:sp>
      <p:cxnSp>
        <p:nvCxnSpPr>
          <p:cNvPr id="100" name="Straight Arrow Connector 99"/>
          <p:cNvCxnSpPr>
            <a:stCxn id="28" idx="0"/>
            <a:endCxn id="95" idx="1"/>
          </p:cNvCxnSpPr>
          <p:nvPr/>
        </p:nvCxnSpPr>
        <p:spPr>
          <a:xfrm flipV="1">
            <a:off x="2286000" y="3524681"/>
            <a:ext cx="0" cy="3816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8" name="Flowchart: Connector 27"/>
          <p:cNvSpPr/>
          <p:nvPr/>
        </p:nvSpPr>
        <p:spPr>
          <a:xfrm>
            <a:off x="2057400" y="3906330"/>
            <a:ext cx="457200" cy="310192"/>
          </a:xfrm>
          <a:prstGeom prst="flowChartConnecto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s(.)</a:t>
            </a:r>
            <a:endParaRPr lang="en-US" b="1" baseline="-25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1447800" y="2295263"/>
            <a:ext cx="1676400" cy="343258"/>
          </a:xfrm>
          <a:prstGeom prst="flowChartAlternateProcess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</a:t>
            </a:r>
            <a:r>
              <a:rPr lang="en-US" dirty="0" smtClean="0"/>
              <a:t>'</a:t>
            </a:r>
            <a:r>
              <a:rPr lang="en-US" baseline="-25000" dirty="0" smtClean="0"/>
              <a:t>p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aseline="-25000" dirty="0" smtClean="0"/>
              <a:t>q</a:t>
            </a:r>
            <a:r>
              <a:rPr lang="en-US" b="1" dirty="0" smtClean="0"/>
              <a:t>w</a:t>
            </a:r>
            <a:r>
              <a:rPr lang="en-US" dirty="0" smtClean="0"/>
              <a:t>'</a:t>
            </a:r>
            <a:r>
              <a:rPr lang="en-US" baseline="-25000" dirty="0" smtClean="0"/>
              <a:t>q×p</a:t>
            </a:r>
            <a:endParaRPr lang="en-US" baseline="-25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54" name="Straight Arrow Connector 53"/>
          <p:cNvCxnSpPr>
            <a:stCxn id="95" idx="3"/>
            <a:endCxn id="34" idx="2"/>
          </p:cNvCxnSpPr>
          <p:nvPr/>
        </p:nvCxnSpPr>
        <p:spPr>
          <a:xfrm flipV="1">
            <a:off x="2286000" y="2638521"/>
            <a:ext cx="0" cy="312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7" name="Flowchart: Connector 36"/>
          <p:cNvSpPr/>
          <p:nvPr/>
        </p:nvSpPr>
        <p:spPr>
          <a:xfrm>
            <a:off x="2057400" y="1671007"/>
            <a:ext cx="457200" cy="310192"/>
          </a:xfrm>
          <a:prstGeom prst="flowChartConnecto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s(.)</a:t>
            </a:r>
            <a:endParaRPr lang="en-US" baseline="-25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4" name="Flowchart: Alternate Process 43"/>
          <p:cNvSpPr/>
          <p:nvPr/>
        </p:nvSpPr>
        <p:spPr>
          <a:xfrm>
            <a:off x="5257800" y="4216522"/>
            <a:ext cx="3200400" cy="336249"/>
          </a:xfrm>
          <a:prstGeom prst="flowChartAlternateProcess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q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aseline="-25000" dirty="0" smtClean="0"/>
              <a:t>p</a:t>
            </a:r>
            <a:r>
              <a:rPr lang="en-US" b="1" dirty="0" smtClean="0"/>
              <a:t>w</a:t>
            </a:r>
            <a:r>
              <a:rPr lang="en-US" baseline="-25000" dirty="0" smtClean="0"/>
              <a:t>p×q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257800" y="5267865"/>
            <a:ext cx="3200400" cy="3633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x</a:t>
            </a:r>
            <a:r>
              <a:rPr lang="en-US" baseline="-25000" dirty="0" smtClean="0"/>
              <a:t>p</a:t>
            </a:r>
            <a:endParaRPr lang="en-US" baseline="-25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8" name="Straight Arrow Connector 47"/>
          <p:cNvCxnSpPr>
            <a:stCxn id="47" idx="0"/>
            <a:endCxn id="44" idx="2"/>
          </p:cNvCxnSpPr>
          <p:nvPr/>
        </p:nvCxnSpPr>
        <p:spPr>
          <a:xfrm flipV="1">
            <a:off x="6858000" y="4552771"/>
            <a:ext cx="0" cy="7150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nip Diagonal Corner Rectangle 48"/>
          <p:cNvSpPr/>
          <p:nvPr/>
        </p:nvSpPr>
        <p:spPr>
          <a:xfrm>
            <a:off x="5257800" y="905256"/>
            <a:ext cx="3200400" cy="340382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x</a:t>
            </a:r>
            <a:r>
              <a:rPr lang="en-US" baseline="-25000" dirty="0" smtClean="0">
                <a:solidFill>
                  <a:sysClr val="windowText" lastClr="000000"/>
                </a:solidFill>
              </a:rPr>
              <a:t>p</a:t>
            </a:r>
            <a:r>
              <a:rPr lang="en-US" dirty="0">
                <a:solidFill>
                  <a:sysClr val="windowText" lastClr="000000"/>
                </a:solidFill>
              </a:rPr>
              <a:t>’</a:t>
            </a:r>
            <a:endParaRPr lang="en-US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50" name="Straight Arrow Connector 49"/>
          <p:cNvCxnSpPr>
            <a:stCxn id="57" idx="0"/>
            <a:endCxn id="49" idx="1"/>
          </p:cNvCxnSpPr>
          <p:nvPr/>
        </p:nvCxnSpPr>
        <p:spPr>
          <a:xfrm flipV="1">
            <a:off x="6858000" y="1245638"/>
            <a:ext cx="0" cy="739096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loud 51"/>
          <p:cNvSpPr/>
          <p:nvPr/>
        </p:nvSpPr>
        <p:spPr>
          <a:xfrm>
            <a:off x="6324600" y="2929850"/>
            <a:ext cx="1066800" cy="574991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y</a:t>
            </a:r>
            <a:r>
              <a:rPr lang="en-US" baseline="-25000" dirty="0" smtClean="0">
                <a:solidFill>
                  <a:srgbClr val="FF0000"/>
                </a:solidFill>
              </a:rPr>
              <a:t>q</a:t>
            </a:r>
          </a:p>
        </p:txBody>
      </p:sp>
      <p:cxnSp>
        <p:nvCxnSpPr>
          <p:cNvPr id="55" name="Straight Arrow Connector 54"/>
          <p:cNvCxnSpPr>
            <a:stCxn id="44" idx="0"/>
            <a:endCxn id="52" idx="1"/>
          </p:cNvCxnSpPr>
          <p:nvPr/>
        </p:nvCxnSpPr>
        <p:spPr>
          <a:xfrm flipV="1">
            <a:off x="6858000" y="3504229"/>
            <a:ext cx="0" cy="71229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7" name="Flowchart: Alternate Process 56"/>
          <p:cNvSpPr/>
          <p:nvPr/>
        </p:nvSpPr>
        <p:spPr>
          <a:xfrm>
            <a:off x="6019800" y="1984734"/>
            <a:ext cx="1676400" cy="323770"/>
          </a:xfrm>
          <a:prstGeom prst="flowChartAlternateProcess">
            <a:avLst/>
          </a:prstGeom>
          <a:ln>
            <a:solidFill>
              <a:srgbClr val="FFFF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dirty="0" smtClean="0"/>
              <a:t>'</a:t>
            </a:r>
            <a:r>
              <a:rPr lang="en-US" baseline="-25000" dirty="0" smtClean="0"/>
              <a:t>p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aseline="-25000" dirty="0" smtClean="0"/>
              <a:t>q</a:t>
            </a:r>
            <a:r>
              <a:rPr lang="en-US" b="1" dirty="0" smtClean="0"/>
              <a:t>w</a:t>
            </a:r>
            <a:r>
              <a:rPr lang="en-US" dirty="0" smtClean="0"/>
              <a:t>'</a:t>
            </a:r>
            <a:r>
              <a:rPr lang="en-US" baseline="-25000" dirty="0" smtClean="0"/>
              <a:t>q×p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58" name="Straight Arrow Connector 57"/>
          <p:cNvCxnSpPr>
            <a:stCxn id="52" idx="3"/>
            <a:endCxn id="57" idx="2"/>
          </p:cNvCxnSpPr>
          <p:nvPr/>
        </p:nvCxnSpPr>
        <p:spPr>
          <a:xfrm flipV="1">
            <a:off x="6858000" y="2308504"/>
            <a:ext cx="0" cy="654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709566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685801"/>
                <a:ext cx="8077200" cy="3962399"/>
              </a:xfrm>
            </p:spPr>
            <p:txBody>
              <a:bodyPr/>
              <a:lstStyle/>
              <a:p>
                <a:r>
                  <a:rPr lang="en-US" dirty="0" smtClean="0"/>
                  <a:t>Define reconstruction loss in cross entropy* form: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/>
                      </a:rPr>
                      <m:t>=</m:t>
                    </m:r>
                    <m:r>
                      <a:rPr lang="en-US" i="1">
                        <a:effectLst/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effectLst/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effectLst/>
                            <a:latin typeface="Cambria Math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𝑗</m:t>
                            </m:r>
                            <m:r>
                              <a:rPr lang="en-US">
                                <a:effectLst/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𝑃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effectLst/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effectLst/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effectLst/>
                                            <a:latin typeface="Cambria Math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effectLst/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func>
                                <m:r>
                                  <a:rPr lang="en-US"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effectLst/>
                                            <a:latin typeface="Cambria Math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effectLst/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>
                                            <a:effectLst/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effectLst/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effectLst/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effectLst/>
                                                <a:latin typeface="Cambria Math"/>
                                              </a:rPr>
                                              <m:t>𝑖𝑗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effectLst/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i="1" dirty="0" smtClean="0">
                    <a:effectLst/>
                  </a:rPr>
                  <a:t>i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= (1, 2, …, </a:t>
                </a:r>
                <a:r>
                  <a:rPr lang="en-US" i="1" dirty="0">
                    <a:effectLst/>
                  </a:rPr>
                  <a:t>N</a:t>
                </a:r>
                <a:r>
                  <a:rPr lang="en-US" dirty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indices </a:t>
                </a:r>
                <a:r>
                  <a:rPr lang="en-US" i="1" dirty="0">
                    <a:effectLst/>
                  </a:rPr>
                  <a:t>N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surface samples</a:t>
                </a:r>
              </a:p>
              <a:p>
                <a:pPr lvl="1"/>
                <a:r>
                  <a:rPr lang="en-US" i="1" dirty="0" smtClean="0">
                    <a:effectLst/>
                  </a:rPr>
                  <a:t>j</a:t>
                </a:r>
                <a:r>
                  <a:rPr lang="en-US" dirty="0" smtClean="0">
                    <a:effectLst/>
                  </a:rPr>
                  <a:t> = (1, 2, …, </a:t>
                </a:r>
                <a:r>
                  <a:rPr lang="en-US" i="1" dirty="0" smtClean="0">
                    <a:effectLst/>
                  </a:rPr>
                  <a:t>p</a:t>
                </a:r>
                <a:r>
                  <a:rPr lang="en-US" dirty="0" smtClean="0">
                    <a:effectLst/>
                  </a:rPr>
                  <a:t>) indices </a:t>
                </a:r>
                <a:r>
                  <a:rPr lang="en-US" i="1" dirty="0" smtClean="0">
                    <a:effectLst/>
                  </a:rPr>
                  <a:t>p</a:t>
                </a:r>
                <a:r>
                  <a:rPr lang="en-US" dirty="0" smtClean="0">
                    <a:effectLst/>
                  </a:rPr>
                  <a:t> surface features</a:t>
                </a:r>
                <a:endParaRPr lang="en-US" dirty="0" smtClean="0"/>
              </a:p>
              <a:p>
                <a:r>
                  <a:rPr lang="en-US" dirty="0" smtClean="0"/>
                  <a:t>Resemble deviance – the negative log likelihood:</a:t>
                </a:r>
              </a:p>
              <a:p>
                <a:pPr lvl="1"/>
                <a:r>
                  <a:rPr lang="en-US" dirty="0" smtClean="0"/>
                  <a:t>x as the ground truth (not binary though, but in [0, 1] at least)</a:t>
                </a:r>
              </a:p>
              <a:p>
                <a:pPr lvl="1"/>
                <a:r>
                  <a:rPr lang="en-US" dirty="0" smtClean="0"/>
                  <a:t>x’ as the predicted probability (from x itself though)</a:t>
                </a:r>
              </a:p>
              <a:p>
                <a:r>
                  <a:rPr lang="en-US" dirty="0" smtClean="0"/>
                  <a:t>Find the </a:t>
                </a:r>
                <a:r>
                  <a:rPr lang="el-GR" dirty="0" smtClean="0"/>
                  <a:t>θ</a:t>
                </a:r>
                <a:r>
                  <a:rPr lang="en-US" dirty="0" smtClean="0"/>
                  <a:t> = {W, b, W’, b’} that </a:t>
                </a:r>
                <a:r>
                  <a:rPr lang="en-US" dirty="0"/>
                  <a:t>Minimize </a:t>
                </a:r>
                <a:r>
                  <a:rPr lang="en-US" dirty="0" smtClean="0"/>
                  <a:t>the loss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</a:rPr>
                      <m:t>𝜃</m:t>
                    </m:r>
                    <m:r>
                      <a:rPr lang="en-US">
                        <a:effectLst/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𝜆</m:t>
                            </m:r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685801"/>
                <a:ext cx="8077200" cy="3962399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Autoencoder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86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Image processing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923544" y="4920996"/>
            <a:ext cx="8382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MRI</a:t>
            </a:r>
            <a:endParaRPr lang="en-US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32532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Voxel</a:t>
            </a:r>
          </a:p>
        </p:txBody>
      </p:sp>
      <p:sp>
        <p:nvSpPr>
          <p:cNvPr id="9" name="Rectangle 8"/>
          <p:cNvSpPr/>
          <p:nvPr/>
        </p:nvSpPr>
        <p:spPr>
          <a:xfrm>
            <a:off x="771144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Raw Slices</a:t>
            </a:r>
            <a:endParaRPr lang="en-US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2732532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</a:t>
            </a:r>
            <a:endParaRPr lang="en-US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4789932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RECON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6" idx="0"/>
          </p:cNvCxnSpPr>
          <p:nvPr/>
        </p:nvCxnSpPr>
        <p:spPr>
          <a:xfrm flipV="1">
            <a:off x="1342644" y="4312920"/>
            <a:ext cx="0" cy="60807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9" idx="3"/>
            <a:endCxn id="10" idx="1"/>
          </p:cNvCxnSpPr>
          <p:nvPr/>
        </p:nvCxnSpPr>
        <p:spPr>
          <a:xfrm>
            <a:off x="1914144" y="3909060"/>
            <a:ext cx="818388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0"/>
            <a:endCxn id="8" idx="2"/>
          </p:cNvCxnSpPr>
          <p:nvPr/>
        </p:nvCxnSpPr>
        <p:spPr>
          <a:xfrm flipV="1">
            <a:off x="3304032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8" idx="3"/>
            <a:endCxn id="11" idx="1"/>
          </p:cNvCxnSpPr>
          <p:nvPr/>
        </p:nvCxnSpPr>
        <p:spPr>
          <a:xfrm>
            <a:off x="3875532" y="3909060"/>
            <a:ext cx="914400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89932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Vertex</a:t>
            </a:r>
            <a:endParaRPr lang="en-US" dirty="0" smtClean="0"/>
          </a:p>
        </p:txBody>
      </p:sp>
      <p:cxnSp>
        <p:nvCxnSpPr>
          <p:cNvPr id="38" name="Straight Arrow Connector 37"/>
          <p:cNvCxnSpPr>
            <a:stCxn id="11" idx="0"/>
            <a:endCxn id="37" idx="2"/>
          </p:cNvCxnSpPr>
          <p:nvPr/>
        </p:nvCxnSpPr>
        <p:spPr>
          <a:xfrm flipV="1">
            <a:off x="5361432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Alternate Process 57"/>
          <p:cNvSpPr/>
          <p:nvPr/>
        </p:nvSpPr>
        <p:spPr>
          <a:xfrm>
            <a:off x="6667500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>
            <a:noAutofit/>
          </a:bodyPr>
          <a:lstStyle/>
          <a:p>
            <a:pPr algn="ctr"/>
            <a:r>
              <a:rPr lang="en-US" dirty="0" smtClean="0"/>
              <a:t>SEG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667500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</a:t>
            </a:r>
            <a:endParaRPr lang="en-US" dirty="0" smtClean="0"/>
          </a:p>
        </p:txBody>
      </p:sp>
      <p:cxnSp>
        <p:nvCxnSpPr>
          <p:cNvPr id="60" name="Straight Arrow Connector 59"/>
          <p:cNvCxnSpPr>
            <a:stCxn id="58" idx="0"/>
            <a:endCxn id="59" idx="2"/>
          </p:cNvCxnSpPr>
          <p:nvPr/>
        </p:nvCxnSpPr>
        <p:spPr>
          <a:xfrm flipV="1">
            <a:off x="7239000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58" idx="1"/>
          </p:cNvCxnSpPr>
          <p:nvPr/>
        </p:nvCxnSpPr>
        <p:spPr>
          <a:xfrm>
            <a:off x="5932932" y="3909060"/>
            <a:ext cx="734568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Alternate Process 70"/>
          <p:cNvSpPr/>
          <p:nvPr/>
        </p:nvSpPr>
        <p:spPr>
          <a:xfrm>
            <a:off x="2729484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Intensity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2" name="Flowchart: Alternate Process 71"/>
          <p:cNvSpPr/>
          <p:nvPr/>
        </p:nvSpPr>
        <p:spPr>
          <a:xfrm>
            <a:off x="4789932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surface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8" idx="0"/>
            <a:endCxn id="71" idx="2"/>
          </p:cNvCxnSpPr>
          <p:nvPr/>
        </p:nvCxnSpPr>
        <p:spPr>
          <a:xfrm flipH="1" flipV="1">
            <a:off x="3300984" y="2927604"/>
            <a:ext cx="3048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7" idx="0"/>
            <a:endCxn id="72" idx="2"/>
          </p:cNvCxnSpPr>
          <p:nvPr/>
        </p:nvCxnSpPr>
        <p:spPr>
          <a:xfrm flipV="1">
            <a:off x="5361432" y="2927604"/>
            <a:ext cx="0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9" idx="1"/>
            <a:endCxn id="72" idx="3"/>
          </p:cNvCxnSpPr>
          <p:nvPr/>
        </p:nvCxnSpPr>
        <p:spPr>
          <a:xfrm rot="10800000">
            <a:off x="5932932" y="2454402"/>
            <a:ext cx="734568" cy="1454658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57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685801"/>
                <a:ext cx="8077200" cy="3962399"/>
              </a:xfrm>
            </p:spPr>
            <p:txBody>
              <a:bodyPr/>
              <a:lstStyle/>
              <a:p>
                <a:r>
                  <a:rPr lang="en-US" dirty="0" smtClean="0">
                    <a:effectLst/>
                  </a:rPr>
                  <a:t>To solve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</a:rPr>
                      <m:t>𝜃</m:t>
                    </m:r>
                    <m:r>
                      <a:rPr lang="en-US">
                        <a:effectLst/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𝜆</m:t>
                            </m:r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, we have |</a:t>
                </a:r>
                <a:r>
                  <a:rPr lang="el-GR" dirty="0" smtClean="0"/>
                  <a:t>θ</a:t>
                </a:r>
                <a:r>
                  <a:rPr lang="en-US" dirty="0" smtClean="0"/>
                  <a:t>|=|W| + |b| + |W’| + |b’| = 2PQ + P + Q parameters to tune.</a:t>
                </a:r>
              </a:p>
              <a:p>
                <a:r>
                  <a:rPr lang="en-US" dirty="0" smtClean="0"/>
                  <a:t>Employ a machine learning approach, or Gradient Descent:</a:t>
                </a:r>
              </a:p>
              <a:p>
                <a:pPr lvl="1"/>
                <a:r>
                  <a:rPr lang="en-US" dirty="0" smtClean="0"/>
                  <a:t>Step 0: </a:t>
                </a:r>
                <a:r>
                  <a:rPr lang="en-US" i="1" dirty="0" smtClean="0"/>
                  <a:t>θ</a:t>
                </a:r>
                <a:r>
                  <a:rPr lang="en-US" i="1" baseline="30000" dirty="0" smtClean="0"/>
                  <a:t>0</a:t>
                </a:r>
                <a:r>
                  <a:rPr lang="en-US" dirty="0" smtClean="0"/>
                  <a:t> </a:t>
                </a:r>
                <a:r>
                  <a:rPr lang="en-US" dirty="0"/>
                  <a:t>= {</a:t>
                </a:r>
                <a:r>
                  <a:rPr lang="en-US" i="1" dirty="0" smtClean="0"/>
                  <a:t>W</a:t>
                </a:r>
                <a:r>
                  <a:rPr lang="en-US" i="1" baseline="30000" dirty="0"/>
                  <a:t>0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b</a:t>
                </a:r>
                <a:r>
                  <a:rPr lang="en-US" i="1" baseline="30000" dirty="0"/>
                  <a:t>0</a:t>
                </a:r>
                <a:r>
                  <a:rPr lang="en-US" dirty="0" smtClean="0"/>
                  <a:t>, </a:t>
                </a:r>
                <a:r>
                  <a:rPr lang="en-US" i="1" dirty="0"/>
                  <a:t>W</a:t>
                </a:r>
                <a:r>
                  <a:rPr lang="en-US" i="1" dirty="0" smtClean="0"/>
                  <a:t>’</a:t>
                </a:r>
                <a:r>
                  <a:rPr lang="en-US" i="1" baseline="30000" dirty="0"/>
                  <a:t> 0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b</a:t>
                </a:r>
                <a:r>
                  <a:rPr lang="en-US" i="1" baseline="30000" dirty="0"/>
                  <a:t>0</a:t>
                </a:r>
                <a:r>
                  <a:rPr lang="en-US" dirty="0" smtClean="0"/>
                  <a:t>} with random** values</a:t>
                </a:r>
              </a:p>
              <a:p>
                <a:pPr lvl="1"/>
                <a:r>
                  <a:rPr lang="en-US" b="0" dirty="0" smtClean="0"/>
                  <a:t>Step 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</a:rPr>
                          <m:t>𝜕</m:t>
                        </m:r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 smtClean="0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is the learning rate</a:t>
                </a:r>
              </a:p>
              <a:p>
                <a:pPr lvl="1"/>
                <a:r>
                  <a:rPr lang="en-US" dirty="0" smtClean="0"/>
                  <a:t>Stop 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is a predefined threshold</a:t>
                </a:r>
              </a:p>
              <a:p>
                <a:r>
                  <a:rPr lang="en-US" dirty="0" smtClean="0"/>
                  <a:t>Solving 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is a pain (many parameters in θ)</a:t>
                </a:r>
              </a:p>
              <a:p>
                <a:r>
                  <a:rPr lang="en-US" dirty="0" smtClean="0"/>
                  <a:t>It is done by Python package </a:t>
                </a:r>
                <a:r>
                  <a:rPr lang="en-US" dirty="0" err="1" smtClean="0"/>
                  <a:t>Theano</a:t>
                </a:r>
                <a:r>
                  <a:rPr lang="en-US" dirty="0" smtClean="0"/>
                  <a:t> 0.7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685801"/>
                <a:ext cx="8077200" cy="3962399"/>
              </a:xfrm>
              <a:blipFill rotWithShape="1">
                <a:blip r:embed="rId3"/>
                <a:stretch>
                  <a:fillRect r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Autoencoder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47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deep network</a:t>
            </a:r>
          </a:p>
        </p:txBody>
      </p:sp>
    </p:spTree>
    <p:extLst>
      <p:ext uri="{BB962C8B-B14F-4D97-AF65-F5344CB8AC3E}">
        <p14:creationId xmlns:p14="http://schemas.microsoft.com/office/powerpoint/2010/main" val="186132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deep network?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coding layer could in theory span a family of functions as rich as a multi-layered network</a:t>
            </a:r>
          </a:p>
          <a:p>
            <a:r>
              <a:rPr lang="en-US" dirty="0" smtClean="0"/>
              <a:t>However, the amount of parameters </a:t>
            </a:r>
            <a:r>
              <a:rPr lang="en-US" dirty="0"/>
              <a:t>required </a:t>
            </a:r>
            <a:r>
              <a:rPr lang="en-US" dirty="0" smtClean="0"/>
              <a:t>to reach equivalent richness increases exponentially* with the number of layers, compromising dimension reduction</a:t>
            </a:r>
          </a:p>
          <a:p>
            <a:endParaRPr lang="en-US" dirty="0" smtClean="0"/>
          </a:p>
          <a:p>
            <a:r>
              <a:rPr lang="en-US" dirty="0" smtClean="0"/>
              <a:t>With the same amount of parameters, (e.g. 2pq + p + q of a simple autoencoder), a deep network can modulate function of more arbitrary shapes</a:t>
            </a:r>
          </a:p>
          <a:p>
            <a:r>
              <a:rPr lang="en-US" dirty="0" smtClean="0"/>
              <a:t>Larger function space mean higher chance to find optimal encoder and decoder.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14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Auto Encoder (SA)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Layers of auto encoders stacking over each other</a:t>
            </a:r>
          </a:p>
          <a:p>
            <a:r>
              <a:rPr lang="en-US" dirty="0" smtClean="0"/>
              <a:t>Coding from lower layer pipe into to higher layer as input</a:t>
            </a:r>
          </a:p>
          <a:p>
            <a:r>
              <a:rPr lang="en-US" dirty="0" smtClean="0"/>
              <a:t>Decoding from higher layer flow into lower layer as decoding input</a:t>
            </a:r>
          </a:p>
          <a:p>
            <a:r>
              <a:rPr lang="en-US" dirty="0" smtClean="0"/>
              <a:t>For </a:t>
            </a:r>
            <a:r>
              <a:rPr lang="en-US" dirty="0"/>
              <a:t>practical </a:t>
            </a:r>
            <a:r>
              <a:rPr lang="en-US" dirty="0" smtClean="0"/>
              <a:t>purpose, dimensionality decreases as the layer stacking up.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dirty="0" smtClean="0"/>
              <a:t>'</a:t>
            </a:r>
            <a:r>
              <a:rPr lang="en-US" baseline="-25000" dirty="0" smtClean="0"/>
              <a:t>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dirty="0" smtClean="0"/>
              <a:t>'</a:t>
            </a:r>
            <a:r>
              <a:rPr lang="en-US" baseline="-25000" dirty="0" smtClean="0"/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1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3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7200"/>
            <a:ext cx="1371600" cy="338123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181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181"/>
          <p:cNvCxnSpPr>
            <a:stCxn id="341" idx="1"/>
            <a:endCxn id="181" idx="3"/>
          </p:cNvCxnSpPr>
          <p:nvPr/>
        </p:nvCxnSpPr>
        <p:spPr>
          <a:xfrm rot="5400000">
            <a:off x="6225201" y="4170415"/>
            <a:ext cx="979848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3558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337" name="Straight Arrow Connector 181"/>
          <p:cNvCxnSpPr>
            <a:stCxn id="51" idx="1"/>
            <a:endCxn id="166" idx="1"/>
          </p:cNvCxnSpPr>
          <p:nvPr/>
        </p:nvCxnSpPr>
        <p:spPr>
          <a:xfrm rot="16200000" flipH="1">
            <a:off x="2170958" y="3024912"/>
            <a:ext cx="973037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5323"/>
            <a:ext cx="1085849" cy="399864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6262"/>
            <a:ext cx="914399" cy="18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5424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'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924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915"/>
            <a:ext cx="1085850" cy="404639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181"/>
          <p:cNvCxnSpPr>
            <a:stCxn id="511" idx="1"/>
            <a:endCxn id="418" idx="1"/>
          </p:cNvCxnSpPr>
          <p:nvPr/>
        </p:nvCxnSpPr>
        <p:spPr>
          <a:xfrm rot="16200000" flipH="1">
            <a:off x="2630004" y="737071"/>
            <a:ext cx="969345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7565"/>
            <a:ext cx="800100" cy="337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424"/>
            <a:ext cx="800100" cy="3384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33" idx="0"/>
            <a:endCxn id="322" idx="1"/>
          </p:cNvCxnSpPr>
          <p:nvPr/>
        </p:nvCxnSpPr>
        <p:spPr>
          <a:xfrm rot="5400000" flipH="1" flipV="1">
            <a:off x="2800257" y="738081"/>
            <a:ext cx="400237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Snip Diagonal Corner Rectangle 443"/>
          <p:cNvSpPr/>
          <p:nvPr/>
        </p:nvSpPr>
        <p:spPr>
          <a:xfrm>
            <a:off x="6400800" y="1595793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4669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1264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8424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7201"/>
            <a:ext cx="800099" cy="338123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626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nip Diagonal Corner Rectangle 50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82" name="Straight Arrow Connector 181"/>
          <p:cNvCxnSpPr>
            <a:stCxn id="256" idx="3"/>
            <a:endCxn id="93" idx="3"/>
          </p:cNvCxnSpPr>
          <p:nvPr/>
        </p:nvCxnSpPr>
        <p:spPr>
          <a:xfrm flipH="1" flipV="1">
            <a:off x="5715000" y="2907669"/>
            <a:ext cx="228600" cy="578660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181"/>
          <p:cNvCxnSpPr>
            <a:stCxn id="444" idx="1"/>
            <a:endCxn id="93" idx="3"/>
          </p:cNvCxnSpPr>
          <p:nvPr/>
        </p:nvCxnSpPr>
        <p:spPr>
          <a:xfrm rot="5400000">
            <a:off x="5771048" y="1877867"/>
            <a:ext cx="973754" cy="1085850"/>
          </a:xfrm>
          <a:prstGeom prst="curvedConnector2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owchart: Alternate Process 92"/>
          <p:cNvSpPr/>
          <p:nvPr/>
        </p:nvSpPr>
        <p:spPr>
          <a:xfrm>
            <a:off x="3429002" y="2738424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97" name="Straight Arrow Connector 181"/>
          <p:cNvCxnSpPr>
            <a:endCxn id="51" idx="0"/>
          </p:cNvCxnSpPr>
          <p:nvPr/>
        </p:nvCxnSpPr>
        <p:spPr>
          <a:xfrm flipH="1">
            <a:off x="2514600" y="2911892"/>
            <a:ext cx="914402" cy="368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72002" y="6158805"/>
            <a:ext cx="434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 staked autoencoder (SA) of r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dirty="0" smtClean="0"/>
              <a:t>'</a:t>
            </a:r>
            <a:r>
              <a:rPr lang="en-US" baseline="-25000" dirty="0" smtClean="0"/>
              <a:t>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dirty="0" smtClean="0"/>
              <a:t>'</a:t>
            </a:r>
            <a:r>
              <a:rPr lang="en-US" baseline="-25000" dirty="0" smtClean="0"/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1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3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7200"/>
            <a:ext cx="1371600" cy="338123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181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181"/>
          <p:cNvCxnSpPr>
            <a:stCxn id="341" idx="1"/>
            <a:endCxn id="181" idx="3"/>
          </p:cNvCxnSpPr>
          <p:nvPr/>
        </p:nvCxnSpPr>
        <p:spPr>
          <a:xfrm rot="5400000">
            <a:off x="6225201" y="4170415"/>
            <a:ext cx="979848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3558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337" name="Straight Arrow Connector 181"/>
          <p:cNvCxnSpPr>
            <a:stCxn id="51" idx="1"/>
            <a:endCxn id="166" idx="1"/>
          </p:cNvCxnSpPr>
          <p:nvPr/>
        </p:nvCxnSpPr>
        <p:spPr>
          <a:xfrm rot="16200000" flipH="1">
            <a:off x="2170958" y="3024912"/>
            <a:ext cx="973037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5323"/>
            <a:ext cx="1085849" cy="399864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6262"/>
            <a:ext cx="914399" cy="18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5424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'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924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915"/>
            <a:ext cx="1085850" cy="404639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181"/>
          <p:cNvCxnSpPr>
            <a:stCxn id="511" idx="1"/>
            <a:endCxn id="418" idx="1"/>
          </p:cNvCxnSpPr>
          <p:nvPr/>
        </p:nvCxnSpPr>
        <p:spPr>
          <a:xfrm rot="16200000" flipH="1">
            <a:off x="2630004" y="737071"/>
            <a:ext cx="969345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7565"/>
            <a:ext cx="800100" cy="337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424"/>
            <a:ext cx="800100" cy="3384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33" idx="0"/>
            <a:endCxn id="322" idx="1"/>
          </p:cNvCxnSpPr>
          <p:nvPr/>
        </p:nvCxnSpPr>
        <p:spPr>
          <a:xfrm rot="5400000" flipH="1" flipV="1">
            <a:off x="2800257" y="738081"/>
            <a:ext cx="400237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Snip Diagonal Corner Rectangle 443"/>
          <p:cNvSpPr/>
          <p:nvPr/>
        </p:nvSpPr>
        <p:spPr>
          <a:xfrm>
            <a:off x="6400800" y="1595793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4669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1264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8424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7201"/>
            <a:ext cx="800099" cy="338123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626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nip Diagonal Corner Rectangle 50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82" name="Straight Arrow Connector 181"/>
          <p:cNvCxnSpPr>
            <a:stCxn id="256" idx="3"/>
            <a:endCxn id="93" idx="3"/>
          </p:cNvCxnSpPr>
          <p:nvPr/>
        </p:nvCxnSpPr>
        <p:spPr>
          <a:xfrm flipH="1" flipV="1">
            <a:off x="5715000" y="2907669"/>
            <a:ext cx="228600" cy="578660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181"/>
          <p:cNvCxnSpPr>
            <a:stCxn id="444" idx="1"/>
            <a:endCxn id="93" idx="3"/>
          </p:cNvCxnSpPr>
          <p:nvPr/>
        </p:nvCxnSpPr>
        <p:spPr>
          <a:xfrm rot="5400000">
            <a:off x="5771048" y="1877867"/>
            <a:ext cx="973754" cy="1085850"/>
          </a:xfrm>
          <a:prstGeom prst="curvedConnector2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owchart: Alternate Process 92"/>
          <p:cNvSpPr/>
          <p:nvPr/>
        </p:nvSpPr>
        <p:spPr>
          <a:xfrm>
            <a:off x="3429002" y="2738424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97" name="Straight Arrow Connector 181"/>
          <p:cNvCxnSpPr>
            <a:endCxn id="51" idx="0"/>
          </p:cNvCxnSpPr>
          <p:nvPr/>
        </p:nvCxnSpPr>
        <p:spPr>
          <a:xfrm flipH="1">
            <a:off x="2514600" y="2911892"/>
            <a:ext cx="914402" cy="368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28600" y="342900"/>
            <a:ext cx="8686800" cy="5720848"/>
            <a:chOff x="228600" y="342900"/>
            <a:chExt cx="8686800" cy="5720848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28600" y="4914900"/>
              <a:ext cx="8686800" cy="0"/>
            </a:xfrm>
            <a:prstGeom prst="line">
              <a:avLst/>
            </a:prstGeom>
            <a:ln/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28600" y="3771900"/>
              <a:ext cx="8686800" cy="0"/>
            </a:xfrm>
            <a:prstGeom prst="line">
              <a:avLst/>
            </a:prstGeom>
            <a:ln/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28600" y="2628900"/>
              <a:ext cx="8686800" cy="0"/>
            </a:xfrm>
            <a:prstGeom prst="line">
              <a:avLst/>
            </a:prstGeom>
            <a:ln/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28600" y="1485900"/>
              <a:ext cx="8686800" cy="0"/>
            </a:xfrm>
            <a:prstGeom prst="line">
              <a:avLst/>
            </a:prstGeom>
            <a:ln/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28600" y="6063748"/>
              <a:ext cx="8686800" cy="0"/>
            </a:xfrm>
            <a:prstGeom prst="line">
              <a:avLst/>
            </a:prstGeom>
            <a:ln/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28600" y="342900"/>
              <a:ext cx="8686800" cy="0"/>
            </a:xfrm>
            <a:prstGeom prst="line">
              <a:avLst/>
            </a:prstGeom>
            <a:ln/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8229600" y="7736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28600" y="18023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r-1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49382" y="41029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229600" y="52578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4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dirty="0" smtClean="0"/>
              <a:t>'</a:t>
            </a:r>
            <a:r>
              <a:rPr lang="en-US" baseline="-25000" dirty="0" smtClean="0"/>
              <a:t>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dirty="0" smtClean="0"/>
              <a:t>'</a:t>
            </a:r>
            <a:r>
              <a:rPr lang="en-US" baseline="-25000" dirty="0" smtClean="0"/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1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3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7200"/>
            <a:ext cx="1371600" cy="338123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181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181"/>
          <p:cNvCxnSpPr>
            <a:stCxn id="341" idx="1"/>
            <a:endCxn id="181" idx="3"/>
          </p:cNvCxnSpPr>
          <p:nvPr/>
        </p:nvCxnSpPr>
        <p:spPr>
          <a:xfrm rot="5400000">
            <a:off x="6225201" y="4170415"/>
            <a:ext cx="979848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3558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337" name="Straight Arrow Connector 181"/>
          <p:cNvCxnSpPr>
            <a:stCxn id="51" idx="1"/>
            <a:endCxn id="166" idx="1"/>
          </p:cNvCxnSpPr>
          <p:nvPr/>
        </p:nvCxnSpPr>
        <p:spPr>
          <a:xfrm rot="16200000" flipH="1">
            <a:off x="2170958" y="3024912"/>
            <a:ext cx="973037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5323"/>
            <a:ext cx="1085849" cy="399864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6262"/>
            <a:ext cx="914399" cy="18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5424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'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924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915"/>
            <a:ext cx="1085850" cy="404639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181"/>
          <p:cNvCxnSpPr>
            <a:stCxn id="511" idx="1"/>
            <a:endCxn id="418" idx="1"/>
          </p:cNvCxnSpPr>
          <p:nvPr/>
        </p:nvCxnSpPr>
        <p:spPr>
          <a:xfrm rot="16200000" flipH="1">
            <a:off x="2630004" y="737071"/>
            <a:ext cx="969345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7565"/>
            <a:ext cx="800100" cy="337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424"/>
            <a:ext cx="800100" cy="3384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33" idx="0"/>
            <a:endCxn id="322" idx="1"/>
          </p:cNvCxnSpPr>
          <p:nvPr/>
        </p:nvCxnSpPr>
        <p:spPr>
          <a:xfrm rot="5400000" flipH="1" flipV="1">
            <a:off x="2800257" y="738081"/>
            <a:ext cx="400237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Snip Diagonal Corner Rectangle 443"/>
          <p:cNvSpPr/>
          <p:nvPr/>
        </p:nvSpPr>
        <p:spPr>
          <a:xfrm>
            <a:off x="6400800" y="1595793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4669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1264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8424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7201"/>
            <a:ext cx="800099" cy="338123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626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nip Diagonal Corner Rectangle 50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82" name="Straight Arrow Connector 181"/>
          <p:cNvCxnSpPr>
            <a:stCxn id="256" idx="3"/>
            <a:endCxn id="93" idx="3"/>
          </p:cNvCxnSpPr>
          <p:nvPr/>
        </p:nvCxnSpPr>
        <p:spPr>
          <a:xfrm flipH="1" flipV="1">
            <a:off x="5715000" y="2907669"/>
            <a:ext cx="228600" cy="578660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181"/>
          <p:cNvCxnSpPr>
            <a:stCxn id="444" idx="1"/>
            <a:endCxn id="93" idx="3"/>
          </p:cNvCxnSpPr>
          <p:nvPr/>
        </p:nvCxnSpPr>
        <p:spPr>
          <a:xfrm rot="5400000">
            <a:off x="5771048" y="1877867"/>
            <a:ext cx="973754" cy="1085850"/>
          </a:xfrm>
          <a:prstGeom prst="curvedConnector2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owchart: Alternate Process 92"/>
          <p:cNvSpPr/>
          <p:nvPr/>
        </p:nvSpPr>
        <p:spPr>
          <a:xfrm>
            <a:off x="3429002" y="2738424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97" name="Straight Arrow Connector 181"/>
          <p:cNvCxnSpPr>
            <a:endCxn id="51" idx="0"/>
          </p:cNvCxnSpPr>
          <p:nvPr/>
        </p:nvCxnSpPr>
        <p:spPr>
          <a:xfrm flipH="1">
            <a:off x="2514600" y="2911892"/>
            <a:ext cx="914402" cy="368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28600" y="342900"/>
            <a:ext cx="8686800" cy="5720848"/>
            <a:chOff x="228600" y="342900"/>
            <a:chExt cx="8686800" cy="572084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228600" y="4914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28600" y="3771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28600" y="2628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228600" y="1485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228600" y="6063748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228600" y="342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8229600" y="7736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28600" y="18023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r-1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49382" y="41029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229600" y="52578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14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SA of r layers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identical fashion of building a basic autoencoder</a:t>
                </a:r>
              </a:p>
              <a:p>
                <a:r>
                  <a:rPr lang="en-US" dirty="0" smtClean="0"/>
                  <a:t>Define reconstruction loss in cross entropy* form, based on initial input x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final decoding x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’: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/>
                      </a:rPr>
                      <m:t>=</m:t>
                    </m:r>
                    <m:r>
                      <a:rPr lang="en-US" i="1">
                        <a:effectLst/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effectLst/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effectLst/>
                            <a:latin typeface="Cambria Math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𝑗</m:t>
                            </m:r>
                            <m:r>
                              <a:rPr lang="en-US">
                                <a:effectLst/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effectLst/>
                                <a:latin typeface="Cambria Math"/>
                              </a:rPr>
                              <m:t>𝑃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effectLst/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effectLst/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effectLst/>
                                            <a:latin typeface="Cambria Math"/>
                                          </a:rPr>
                                          <m:t>0</m:t>
                                        </m:r>
                                        <m:r>
                                          <a:rPr lang="en-US" b="0" i="1" smtClean="0">
                                            <a:effectLst/>
                                            <a:latin typeface="Cambria Math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effectLst/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func>
                                <m:r>
                                  <a:rPr lang="en-US"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effectLst/>
                                            <a:latin typeface="Cambria Math"/>
                                          </a:rPr>
                                          <m:t>0</m:t>
                                        </m:r>
                                        <m:r>
                                          <a:rPr lang="en-US" b="0" i="1" smtClean="0">
                                            <a:effectLst/>
                                            <a:latin typeface="Cambria Math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effectLst/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>
                                            <a:effectLst/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effectLst/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effectLst/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effectLst/>
                                                <a:latin typeface="Cambria Math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b="0" i="1" smtClean="0">
                                                <a:effectLst/>
                                                <a:latin typeface="Cambria Math"/>
                                              </a:rPr>
                                              <m:t>𝑖𝑗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effectLst/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i="1" dirty="0" smtClean="0">
                    <a:effectLst/>
                  </a:rPr>
                  <a:t>i</a:t>
                </a:r>
                <a:r>
                  <a:rPr lang="en-US" dirty="0" smtClean="0">
                    <a:effectLst/>
                  </a:rPr>
                  <a:t> </a:t>
                </a:r>
                <a:r>
                  <a:rPr lang="en-US" dirty="0">
                    <a:effectLst/>
                  </a:rPr>
                  <a:t>= (1, 2, …, </a:t>
                </a:r>
                <a:r>
                  <a:rPr lang="en-US" i="1" dirty="0">
                    <a:effectLst/>
                  </a:rPr>
                  <a:t>N</a:t>
                </a:r>
                <a:r>
                  <a:rPr lang="en-US" dirty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indices </a:t>
                </a:r>
                <a:r>
                  <a:rPr lang="en-US" i="1" dirty="0">
                    <a:effectLst/>
                  </a:rPr>
                  <a:t>N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surface samples</a:t>
                </a:r>
              </a:p>
              <a:p>
                <a:pPr lvl="1"/>
                <a:r>
                  <a:rPr lang="en-US" i="1" dirty="0" smtClean="0">
                    <a:effectLst/>
                  </a:rPr>
                  <a:t>j</a:t>
                </a:r>
                <a:r>
                  <a:rPr lang="en-US" dirty="0" smtClean="0">
                    <a:effectLst/>
                  </a:rPr>
                  <a:t> = (1, 2, …, </a:t>
                </a:r>
                <a:r>
                  <a:rPr lang="en-US" i="1" dirty="0" smtClean="0">
                    <a:effectLst/>
                  </a:rPr>
                  <a:t>p</a:t>
                </a:r>
                <a:r>
                  <a:rPr lang="en-US" dirty="0" smtClean="0">
                    <a:effectLst/>
                  </a:rPr>
                  <a:t>) indices </a:t>
                </a:r>
                <a:r>
                  <a:rPr lang="en-US" i="1" dirty="0" smtClean="0">
                    <a:effectLst/>
                  </a:rPr>
                  <a:t>p</a:t>
                </a:r>
                <a:r>
                  <a:rPr lang="en-US" dirty="0" smtClean="0">
                    <a:effectLst/>
                  </a:rPr>
                  <a:t> surface features</a:t>
                </a:r>
                <a:endParaRPr lang="en-US" dirty="0"/>
              </a:p>
              <a:p>
                <a:r>
                  <a:rPr lang="en-US" dirty="0" smtClean="0"/>
                  <a:t>Find the </a:t>
                </a:r>
                <a:r>
                  <a:rPr lang="el-GR" dirty="0" smtClean="0"/>
                  <a:t>θ</a:t>
                </a:r>
                <a:r>
                  <a:rPr lang="en-US" dirty="0" smtClean="0"/>
                  <a:t> that </a:t>
                </a:r>
                <a:r>
                  <a:rPr lang="en-US" dirty="0"/>
                  <a:t>Minimize </a:t>
                </a:r>
                <a:r>
                  <a:rPr lang="en-US" dirty="0" smtClean="0"/>
                  <a:t>the loss: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𝜃</m:t>
                    </m:r>
                    <m:r>
                      <a:rPr lang="en-US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smtClean="0"/>
                  <a:t>Apply gradient decent again.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2082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/>
        </p:nvGrpSpPr>
        <p:grpSpPr>
          <a:xfrm>
            <a:off x="228600" y="342900"/>
            <a:ext cx="8686800" cy="5720848"/>
            <a:chOff x="228600" y="342900"/>
            <a:chExt cx="8686800" cy="572084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228600" y="4914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28600" y="3771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28600" y="2628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228600" y="1485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228600" y="6063748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228600" y="342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8229600" y="7736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28600" y="18023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r-1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49382" y="41029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229600" y="52578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smtClean="0"/>
              <a:t>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dirty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dirty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1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7200"/>
            <a:ext cx="1371600" cy="338123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181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181"/>
          <p:cNvCxnSpPr>
            <a:stCxn id="341" idx="1"/>
            <a:endCxn id="181" idx="3"/>
          </p:cNvCxnSpPr>
          <p:nvPr/>
        </p:nvCxnSpPr>
        <p:spPr>
          <a:xfrm rot="5400000">
            <a:off x="6225201" y="4170415"/>
            <a:ext cx="979848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3558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337" name="Straight Arrow Connector 181"/>
          <p:cNvCxnSpPr>
            <a:stCxn id="51" idx="1"/>
            <a:endCxn id="166" idx="1"/>
          </p:cNvCxnSpPr>
          <p:nvPr/>
        </p:nvCxnSpPr>
        <p:spPr>
          <a:xfrm rot="16200000" flipH="1">
            <a:off x="2170958" y="3024912"/>
            <a:ext cx="973037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5323"/>
            <a:ext cx="1085849" cy="399864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6262"/>
            <a:ext cx="914399" cy="18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5424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924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915"/>
            <a:ext cx="1085850" cy="404639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181"/>
          <p:cNvCxnSpPr>
            <a:stCxn id="511" idx="1"/>
            <a:endCxn id="418" idx="1"/>
          </p:cNvCxnSpPr>
          <p:nvPr/>
        </p:nvCxnSpPr>
        <p:spPr>
          <a:xfrm rot="16200000" flipH="1">
            <a:off x="2630004" y="737071"/>
            <a:ext cx="969345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7565"/>
            <a:ext cx="800100" cy="337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424"/>
            <a:ext cx="800100" cy="3384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33" idx="0"/>
            <a:endCxn id="322" idx="1"/>
          </p:cNvCxnSpPr>
          <p:nvPr/>
        </p:nvCxnSpPr>
        <p:spPr>
          <a:xfrm rot="5400000" flipH="1" flipV="1">
            <a:off x="2800257" y="738081"/>
            <a:ext cx="400237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Snip Diagonal Corner Rectangle 443"/>
          <p:cNvSpPr/>
          <p:nvPr/>
        </p:nvSpPr>
        <p:spPr>
          <a:xfrm>
            <a:off x="6400800" y="1595793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4669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1264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8424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7201"/>
            <a:ext cx="800099" cy="338123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626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nip Diagonal Corner Rectangle 50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82" name="Straight Arrow Connector 181"/>
          <p:cNvCxnSpPr>
            <a:stCxn id="256" idx="3"/>
            <a:endCxn id="93" idx="3"/>
          </p:cNvCxnSpPr>
          <p:nvPr/>
        </p:nvCxnSpPr>
        <p:spPr>
          <a:xfrm flipH="1" flipV="1">
            <a:off x="5715000" y="2907669"/>
            <a:ext cx="228600" cy="578660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181"/>
          <p:cNvCxnSpPr>
            <a:stCxn id="444" idx="1"/>
            <a:endCxn id="93" idx="3"/>
          </p:cNvCxnSpPr>
          <p:nvPr/>
        </p:nvCxnSpPr>
        <p:spPr>
          <a:xfrm rot="5400000">
            <a:off x="5771048" y="1877867"/>
            <a:ext cx="973754" cy="1085850"/>
          </a:xfrm>
          <a:prstGeom prst="curvedConnector2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owchart: Alternate Process 92"/>
          <p:cNvSpPr/>
          <p:nvPr/>
        </p:nvSpPr>
        <p:spPr>
          <a:xfrm>
            <a:off x="3429002" y="2738424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97" name="Straight Arrow Connector 181"/>
          <p:cNvCxnSpPr>
            <a:endCxn id="51" idx="0"/>
          </p:cNvCxnSpPr>
          <p:nvPr/>
        </p:nvCxnSpPr>
        <p:spPr>
          <a:xfrm flipH="1">
            <a:off x="2514600" y="2911892"/>
            <a:ext cx="914402" cy="368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1" y="5574268"/>
                <a:ext cx="685800" cy="369332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574268"/>
                <a:ext cx="68580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181"/>
          <p:cNvCxnSpPr>
            <a:stCxn id="162" idx="2"/>
            <a:endCxn id="2" idx="0"/>
          </p:cNvCxnSpPr>
          <p:nvPr/>
        </p:nvCxnSpPr>
        <p:spPr>
          <a:xfrm rot="10800000" flipV="1">
            <a:off x="571502" y="5203264"/>
            <a:ext cx="685799" cy="37100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181"/>
          <p:cNvCxnSpPr>
            <a:stCxn id="160" idx="1"/>
            <a:endCxn id="2" idx="2"/>
          </p:cNvCxnSpPr>
          <p:nvPr/>
        </p:nvCxnSpPr>
        <p:spPr>
          <a:xfrm rot="10800000">
            <a:off x="571502" y="5943601"/>
            <a:ext cx="457199" cy="39987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2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SA of r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>
                    <a:effectLst/>
                  </a:rPr>
                  <a:t>Directly </a:t>
                </a:r>
                <a:r>
                  <a:rPr lang="en-US" dirty="0"/>
                  <a:t>solving </a:t>
                </a:r>
                <a:r>
                  <a:rPr lang="en-US" dirty="0" smtClean="0"/>
                  <a:t>𝜃 may introduce problems, since now: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𝜃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⋃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, 			</a:t>
                </a:r>
                <a:r>
                  <a:rPr lang="en-US" b="1" i="1" dirty="0"/>
                  <a:t>r</a:t>
                </a:r>
                <a:r>
                  <a:rPr lang="en-US" dirty="0"/>
                  <a:t> is the layer </a:t>
                </a:r>
                <a:r>
                  <a:rPr lang="en-US" dirty="0" smtClean="0"/>
                  <a:t>count</a:t>
                </a:r>
              </a:p>
              <a:p>
                <a:r>
                  <a:rPr lang="en-US" dirty="0" smtClean="0"/>
                  <a:t>It is much larger than the basic encoder case</a:t>
                </a:r>
              </a:p>
              <a:p>
                <a:r>
                  <a:rPr lang="en-US" dirty="0" smtClean="0"/>
                  <a:t>Adjusting too much </a:t>
                </a:r>
                <a:r>
                  <a:rPr lang="en-US" dirty="0"/>
                  <a:t>parameters </a:t>
                </a:r>
                <a:r>
                  <a:rPr lang="en-US" dirty="0" smtClean="0"/>
                  <a:t>for the best 𝜃 may cause lower convergence* rate or even non-convergence</a:t>
                </a:r>
                <a:endParaRPr lang="en-US" dirty="0"/>
              </a:p>
              <a:p>
                <a:r>
                  <a:rPr lang="en-US" dirty="0" smtClean="0"/>
                  <a:t>Employ a two stage machine learning:</a:t>
                </a:r>
              </a:p>
              <a:p>
                <a:pPr lvl="1"/>
                <a:r>
                  <a:rPr lang="en-US" dirty="0" smtClean="0"/>
                  <a:t>Pre-train the component encoders layer by layer to establish sub-optimal {𝑊</a:t>
                </a:r>
                <a:r>
                  <a:rPr lang="en-US" baseline="-25000" dirty="0" smtClean="0"/>
                  <a:t>𝑘</a:t>
                </a:r>
                <a:r>
                  <a:rPr lang="en-US" dirty="0"/>
                  <a:t>, </a:t>
                </a:r>
                <a:r>
                  <a:rPr lang="en-US" dirty="0" smtClean="0"/>
                  <a:t>𝑏</a:t>
                </a:r>
                <a:r>
                  <a:rPr lang="en-US" baseline="-25000" dirty="0" smtClean="0"/>
                  <a:t>𝑘</a:t>
                </a:r>
                <a:r>
                  <a:rPr lang="en-US" dirty="0"/>
                  <a:t>, </a:t>
                </a:r>
                <a:r>
                  <a:rPr lang="en-US" dirty="0" smtClean="0"/>
                  <a:t>𝑊</a:t>
                </a:r>
                <a:r>
                  <a:rPr lang="en-US" baseline="-25000" dirty="0" smtClean="0"/>
                  <a:t>𝑘</a:t>
                </a:r>
                <a:r>
                  <a:rPr lang="en-US" dirty="0" smtClean="0"/>
                  <a:t>′, 𝑏</a:t>
                </a:r>
                <a:r>
                  <a:rPr lang="en-US" baseline="-25000" dirty="0" smtClean="0"/>
                  <a:t>𝑘</a:t>
                </a:r>
                <a:r>
                  <a:rPr lang="en-US" dirty="0" smtClean="0"/>
                  <a:t>′ </a:t>
                </a:r>
                <a:r>
                  <a:rPr lang="en-US" dirty="0"/>
                  <a:t>} </a:t>
                </a:r>
                <a:r>
                  <a:rPr lang="en-US" dirty="0" smtClean="0"/>
                  <a:t>for </a:t>
                </a:r>
                <a:r>
                  <a:rPr lang="en-US" dirty="0"/>
                  <a:t>𝑘</a:t>
                </a:r>
                <a:r>
                  <a:rPr lang="en-US" dirty="0" smtClean="0"/>
                  <a:t> = 1, 2, …</a:t>
                </a:r>
                <a:r>
                  <a:rPr lang="en-US" i="1" dirty="0" smtClean="0"/>
                  <a:t>r</a:t>
                </a:r>
              </a:p>
              <a:p>
                <a:pPr lvl="1"/>
                <a:r>
                  <a:rPr lang="en-US" dirty="0" smtClean="0"/>
                  <a:t>Fine-tune the whose SA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078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9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Neurologic Data: MRI Slices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6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81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dirty="0" smtClean="0"/>
              <a:t>'</a:t>
            </a:r>
            <a:r>
              <a:rPr lang="en-US" baseline="-25000" dirty="0" smtClean="0"/>
              <a:t>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dirty="0" smtClean="0"/>
              <a:t>'</a:t>
            </a:r>
            <a:r>
              <a:rPr lang="en-US" baseline="-25000" dirty="0" smtClean="0"/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1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3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7200"/>
            <a:ext cx="1371600" cy="338123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181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181"/>
          <p:cNvCxnSpPr>
            <a:stCxn id="341" idx="1"/>
            <a:endCxn id="181" idx="3"/>
          </p:cNvCxnSpPr>
          <p:nvPr/>
        </p:nvCxnSpPr>
        <p:spPr>
          <a:xfrm rot="5400000">
            <a:off x="6225201" y="4170415"/>
            <a:ext cx="979848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3558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337" name="Straight Arrow Connector 181"/>
          <p:cNvCxnSpPr>
            <a:stCxn id="51" idx="1"/>
            <a:endCxn id="166" idx="1"/>
          </p:cNvCxnSpPr>
          <p:nvPr/>
        </p:nvCxnSpPr>
        <p:spPr>
          <a:xfrm rot="16200000" flipH="1">
            <a:off x="2170958" y="3024912"/>
            <a:ext cx="973037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5323"/>
            <a:ext cx="1085849" cy="399864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6262"/>
            <a:ext cx="914399" cy="18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5424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'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924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915"/>
            <a:ext cx="1085850" cy="404639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181"/>
          <p:cNvCxnSpPr>
            <a:stCxn id="511" idx="1"/>
            <a:endCxn id="418" idx="1"/>
          </p:cNvCxnSpPr>
          <p:nvPr/>
        </p:nvCxnSpPr>
        <p:spPr>
          <a:xfrm rot="16200000" flipH="1">
            <a:off x="2630004" y="737071"/>
            <a:ext cx="969345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7565"/>
            <a:ext cx="800100" cy="337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424"/>
            <a:ext cx="800100" cy="3384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33" idx="0"/>
            <a:endCxn id="322" idx="1"/>
          </p:cNvCxnSpPr>
          <p:nvPr/>
        </p:nvCxnSpPr>
        <p:spPr>
          <a:xfrm rot="5400000" flipH="1" flipV="1">
            <a:off x="2800257" y="738081"/>
            <a:ext cx="400237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Snip Diagonal Corner Rectangle 443"/>
          <p:cNvSpPr/>
          <p:nvPr/>
        </p:nvSpPr>
        <p:spPr>
          <a:xfrm>
            <a:off x="6400800" y="1595793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4669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1264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8424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7201"/>
            <a:ext cx="800099" cy="338123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626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nip Diagonal Corner Rectangle 50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82" name="Straight Arrow Connector 181"/>
          <p:cNvCxnSpPr>
            <a:stCxn id="256" idx="3"/>
            <a:endCxn id="93" idx="3"/>
          </p:cNvCxnSpPr>
          <p:nvPr/>
        </p:nvCxnSpPr>
        <p:spPr>
          <a:xfrm flipH="1" flipV="1">
            <a:off x="5715000" y="2907669"/>
            <a:ext cx="228600" cy="578660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181"/>
          <p:cNvCxnSpPr>
            <a:stCxn id="444" idx="1"/>
            <a:endCxn id="93" idx="3"/>
          </p:cNvCxnSpPr>
          <p:nvPr/>
        </p:nvCxnSpPr>
        <p:spPr>
          <a:xfrm rot="5400000">
            <a:off x="5771048" y="1877867"/>
            <a:ext cx="973754" cy="1085850"/>
          </a:xfrm>
          <a:prstGeom prst="curvedConnector2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owchart: Alternate Process 92"/>
          <p:cNvSpPr/>
          <p:nvPr/>
        </p:nvSpPr>
        <p:spPr>
          <a:xfrm>
            <a:off x="3429002" y="2738424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97" name="Straight Arrow Connector 181"/>
          <p:cNvCxnSpPr>
            <a:endCxn id="51" idx="0"/>
          </p:cNvCxnSpPr>
          <p:nvPr/>
        </p:nvCxnSpPr>
        <p:spPr>
          <a:xfrm flipH="1">
            <a:off x="2514600" y="2911892"/>
            <a:ext cx="914402" cy="368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28600" y="342900"/>
            <a:ext cx="8686800" cy="5720848"/>
            <a:chOff x="228600" y="342900"/>
            <a:chExt cx="8686800" cy="572084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228600" y="4914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28600" y="3771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28600" y="2628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228600" y="1485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228600" y="6063748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228600" y="342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8229600" y="7736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28600" y="18023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r-1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49382" y="41029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229600" y="52578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13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228600" y="342900"/>
            <a:ext cx="8686800" cy="5720848"/>
            <a:chOff x="228600" y="342900"/>
            <a:chExt cx="8686800" cy="5720848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28600" y="4914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28600" y="3771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28600" y="2628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28600" y="1485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28600" y="6063748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28600" y="342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8229600" y="7736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8600" y="18023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r-1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9382" y="41029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229600" y="52578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3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6278"/>
            <a:ext cx="1371600" cy="33832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181"/>
          <p:cNvCxnSpPr>
            <a:stCxn id="164" idx="1"/>
            <a:endCxn id="181" idx="3"/>
          </p:cNvCxnSpPr>
          <p:nvPr/>
        </p:nvCxnSpPr>
        <p:spPr>
          <a:xfrm flipH="1" flipV="1">
            <a:off x="6172200" y="5203264"/>
            <a:ext cx="914400" cy="666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2841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337" name="Straight Arrow Connector 181"/>
          <p:cNvCxnSpPr>
            <a:stCxn id="414" idx="3"/>
            <a:endCxn id="166" idx="1"/>
          </p:cNvCxnSpPr>
          <p:nvPr/>
        </p:nvCxnSpPr>
        <p:spPr>
          <a:xfrm>
            <a:off x="2286000" y="4054356"/>
            <a:ext cx="914401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4607"/>
            <a:ext cx="1085849" cy="399863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5442"/>
            <a:ext cx="914399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4707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'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207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198"/>
            <a:ext cx="1085850" cy="40463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181"/>
          <p:cNvCxnSpPr>
            <a:stCxn id="433" idx="3"/>
            <a:endCxn id="418" idx="1"/>
          </p:cNvCxnSpPr>
          <p:nvPr/>
        </p:nvCxnSpPr>
        <p:spPr>
          <a:xfrm flipV="1">
            <a:off x="2743200" y="1763952"/>
            <a:ext cx="914401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6279"/>
            <a:ext cx="800100" cy="338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076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44" name="Snip Diagonal Corner Rectangle 443"/>
          <p:cNvSpPr/>
          <p:nvPr/>
        </p:nvSpPr>
        <p:spPr>
          <a:xfrm>
            <a:off x="6400800" y="1595076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3952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0547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7707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6279"/>
            <a:ext cx="800099" cy="33832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544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Snip Diagonal Corner Rectangle 592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97" name="Straight Arrow Connector 181"/>
          <p:cNvCxnSpPr>
            <a:stCxn id="256" idx="3"/>
            <a:endCxn id="601" idx="3"/>
          </p:cNvCxnSpPr>
          <p:nvPr/>
        </p:nvCxnSpPr>
        <p:spPr>
          <a:xfrm flipH="1" flipV="1">
            <a:off x="5715000" y="2906747"/>
            <a:ext cx="228600" cy="579582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Flowchart: Alternate Process 600"/>
          <p:cNvSpPr/>
          <p:nvPr/>
        </p:nvSpPr>
        <p:spPr>
          <a:xfrm>
            <a:off x="3429002" y="2737502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/>
              <a:t>… </a:t>
            </a:r>
            <a:r>
              <a:rPr lang="en-US" b="1" dirty="0" smtClean="0"/>
              <a:t> </a:t>
            </a:r>
            <a:r>
              <a:rPr lang="en-US" b="1" dirty="0"/>
              <a:t>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602" name="Straight Arrow Connector 181"/>
          <p:cNvCxnSpPr>
            <a:stCxn id="601" idx="1"/>
            <a:endCxn id="593" idx="0"/>
          </p:cNvCxnSpPr>
          <p:nvPr/>
        </p:nvCxnSpPr>
        <p:spPr>
          <a:xfrm flipH="1">
            <a:off x="2514600" y="2906747"/>
            <a:ext cx="914402" cy="5513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60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60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160"/>
          <p:cNvCxnSpPr>
            <a:stCxn id="433" idx="0"/>
            <a:endCxn id="322" idx="1"/>
          </p:cNvCxnSpPr>
          <p:nvPr/>
        </p:nvCxnSpPr>
        <p:spPr>
          <a:xfrm rot="5400000" flipH="1" flipV="1">
            <a:off x="2800072" y="737548"/>
            <a:ext cx="400606" cy="1314451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48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2</a:t>
            </a:r>
            <a:r>
              <a:rPr lang="en-US" dirty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3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6278"/>
            <a:ext cx="1371600" cy="33832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181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181"/>
          <p:cNvCxnSpPr>
            <a:stCxn id="164" idx="1"/>
            <a:endCxn id="181" idx="3"/>
          </p:cNvCxnSpPr>
          <p:nvPr/>
        </p:nvCxnSpPr>
        <p:spPr>
          <a:xfrm flipH="1" flipV="1">
            <a:off x="6172200" y="5203264"/>
            <a:ext cx="914400" cy="666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2841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337" name="Straight Arrow Connector 181"/>
          <p:cNvCxnSpPr>
            <a:stCxn id="414" idx="3"/>
            <a:endCxn id="166" idx="1"/>
          </p:cNvCxnSpPr>
          <p:nvPr/>
        </p:nvCxnSpPr>
        <p:spPr>
          <a:xfrm>
            <a:off x="2286000" y="4054356"/>
            <a:ext cx="914401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4607"/>
            <a:ext cx="1085849" cy="399863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5442"/>
            <a:ext cx="914399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4707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'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207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198"/>
            <a:ext cx="1085850" cy="40463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181"/>
          <p:cNvCxnSpPr>
            <a:stCxn id="433" idx="3"/>
            <a:endCxn id="418" idx="1"/>
          </p:cNvCxnSpPr>
          <p:nvPr/>
        </p:nvCxnSpPr>
        <p:spPr>
          <a:xfrm flipV="1">
            <a:off x="2743200" y="1763952"/>
            <a:ext cx="914401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6279"/>
            <a:ext cx="800100" cy="338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076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33" idx="0"/>
            <a:endCxn id="322" idx="1"/>
          </p:cNvCxnSpPr>
          <p:nvPr/>
        </p:nvCxnSpPr>
        <p:spPr>
          <a:xfrm rot="5400000" flipH="1" flipV="1">
            <a:off x="2800072" y="737548"/>
            <a:ext cx="40060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Snip Diagonal Corner Rectangle 443"/>
          <p:cNvSpPr/>
          <p:nvPr/>
        </p:nvSpPr>
        <p:spPr>
          <a:xfrm>
            <a:off x="6400800" y="1595076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3952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0547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7707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6279"/>
            <a:ext cx="800099" cy="33832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544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Snip Diagonal Corner Rectangle 592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97" name="Straight Arrow Connector 181"/>
          <p:cNvCxnSpPr>
            <a:stCxn id="256" idx="3"/>
            <a:endCxn id="601" idx="3"/>
          </p:cNvCxnSpPr>
          <p:nvPr/>
        </p:nvCxnSpPr>
        <p:spPr>
          <a:xfrm flipH="1" flipV="1">
            <a:off x="5715000" y="2906747"/>
            <a:ext cx="228600" cy="579582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Flowchart: Alternate Process 600"/>
          <p:cNvSpPr/>
          <p:nvPr/>
        </p:nvSpPr>
        <p:spPr>
          <a:xfrm>
            <a:off x="3429002" y="2737502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/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602" name="Straight Arrow Connector 181"/>
          <p:cNvCxnSpPr>
            <a:stCxn id="601" idx="1"/>
            <a:endCxn id="593" idx="0"/>
          </p:cNvCxnSpPr>
          <p:nvPr/>
        </p:nvCxnSpPr>
        <p:spPr>
          <a:xfrm flipH="1">
            <a:off x="2514600" y="2906747"/>
            <a:ext cx="914402" cy="5513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0" name="Rectangle 609"/>
              <p:cNvSpPr/>
              <p:nvPr/>
            </p:nvSpPr>
            <p:spPr>
              <a:xfrm>
                <a:off x="228599" y="5574268"/>
                <a:ext cx="1028702" cy="38151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  <a:ea typeface="Cambria Math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0" name="Rectangle 6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5574268"/>
                <a:ext cx="1028702" cy="381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1" name="Straight Arrow Connector 181"/>
          <p:cNvCxnSpPr>
            <a:stCxn id="162" idx="2"/>
            <a:endCxn id="610" idx="0"/>
          </p:cNvCxnSpPr>
          <p:nvPr/>
        </p:nvCxnSpPr>
        <p:spPr>
          <a:xfrm rot="10800000" flipV="1">
            <a:off x="742950" y="5203264"/>
            <a:ext cx="514350" cy="37100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2" name="Straight Arrow Connector 181"/>
          <p:cNvCxnSpPr>
            <a:stCxn id="160" idx="1"/>
            <a:endCxn id="610" idx="2"/>
          </p:cNvCxnSpPr>
          <p:nvPr/>
        </p:nvCxnSpPr>
        <p:spPr>
          <a:xfrm rot="10800000">
            <a:off x="742950" y="5955783"/>
            <a:ext cx="285750" cy="38768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7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smtClean="0"/>
              <a:t>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1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3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6278"/>
            <a:ext cx="1371600" cy="33832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2841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337" name="Straight Arrow Connector 181"/>
          <p:cNvCxnSpPr>
            <a:stCxn id="414" idx="3"/>
            <a:endCxn id="166" idx="1"/>
          </p:cNvCxnSpPr>
          <p:nvPr/>
        </p:nvCxnSpPr>
        <p:spPr>
          <a:xfrm>
            <a:off x="2286000" y="4054356"/>
            <a:ext cx="914401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4607"/>
            <a:ext cx="1085849" cy="399863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5442"/>
            <a:ext cx="914399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4707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'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207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198"/>
            <a:ext cx="1085850" cy="40463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181"/>
          <p:cNvCxnSpPr>
            <a:stCxn id="433" idx="3"/>
            <a:endCxn id="418" idx="1"/>
          </p:cNvCxnSpPr>
          <p:nvPr/>
        </p:nvCxnSpPr>
        <p:spPr>
          <a:xfrm flipV="1">
            <a:off x="2743200" y="1763952"/>
            <a:ext cx="914401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6279"/>
            <a:ext cx="800100" cy="338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076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33" idx="0"/>
            <a:endCxn id="322" idx="1"/>
          </p:cNvCxnSpPr>
          <p:nvPr/>
        </p:nvCxnSpPr>
        <p:spPr>
          <a:xfrm rot="5400000" flipH="1" flipV="1">
            <a:off x="2800072" y="737548"/>
            <a:ext cx="40060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Snip Diagonal Corner Rectangle 443"/>
          <p:cNvSpPr/>
          <p:nvPr/>
        </p:nvSpPr>
        <p:spPr>
          <a:xfrm>
            <a:off x="6400800" y="1595076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3952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0547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7707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6279"/>
            <a:ext cx="800099" cy="33832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544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Snip Diagonal Corner Rectangle 592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97" name="Straight Arrow Connector 181"/>
          <p:cNvCxnSpPr>
            <a:stCxn id="256" idx="3"/>
            <a:endCxn id="601" idx="3"/>
          </p:cNvCxnSpPr>
          <p:nvPr/>
        </p:nvCxnSpPr>
        <p:spPr>
          <a:xfrm flipH="1" flipV="1">
            <a:off x="5715000" y="2906747"/>
            <a:ext cx="228600" cy="579582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Flowchart: Alternate Process 600"/>
          <p:cNvSpPr/>
          <p:nvPr/>
        </p:nvSpPr>
        <p:spPr>
          <a:xfrm>
            <a:off x="3429002" y="2737502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/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602" name="Straight Arrow Connector 181"/>
          <p:cNvCxnSpPr>
            <a:stCxn id="601" idx="1"/>
            <a:endCxn id="593" idx="0"/>
          </p:cNvCxnSpPr>
          <p:nvPr/>
        </p:nvCxnSpPr>
        <p:spPr>
          <a:xfrm flipH="1">
            <a:off x="2514600" y="2906747"/>
            <a:ext cx="914402" cy="5513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0" name="Rectangle 609"/>
              <p:cNvSpPr/>
              <p:nvPr/>
            </p:nvSpPr>
            <p:spPr>
              <a:xfrm>
                <a:off x="7694195" y="4457700"/>
                <a:ext cx="1028702" cy="38151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  <a:ea typeface="Cambria Math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0" name="Rectangle 6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195" y="4457700"/>
                <a:ext cx="1028702" cy="381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181"/>
          <p:cNvCxnSpPr>
            <a:stCxn id="341" idx="0"/>
            <a:endCxn id="610" idx="0"/>
          </p:cNvCxnSpPr>
          <p:nvPr/>
        </p:nvCxnSpPr>
        <p:spPr>
          <a:xfrm>
            <a:off x="7658100" y="4054356"/>
            <a:ext cx="550446" cy="40334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181"/>
          <p:cNvCxnSpPr>
            <a:stCxn id="164" idx="3"/>
            <a:endCxn id="610" idx="2"/>
          </p:cNvCxnSpPr>
          <p:nvPr/>
        </p:nvCxnSpPr>
        <p:spPr>
          <a:xfrm flipV="1">
            <a:off x="7886700" y="4839215"/>
            <a:ext cx="321846" cy="36471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dirty="0">
                <a:solidFill>
                  <a:schemeClr val="bg1"/>
                </a:solidFill>
                <a:effectLst/>
              </a:rPr>
              <a:t>'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dirty="0">
                <a:solidFill>
                  <a:schemeClr val="bg1"/>
                </a:solidFill>
                <a:effectLst/>
              </a:rPr>
              <a:t>'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1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6278"/>
            <a:ext cx="1371600" cy="33832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181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2841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4607"/>
            <a:ext cx="1085849" cy="399863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5442"/>
            <a:ext cx="914399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4707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'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207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r-1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r-1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198"/>
            <a:ext cx="1085850" cy="40463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181"/>
          <p:cNvCxnSpPr>
            <a:stCxn id="433" idx="3"/>
            <a:endCxn id="418" idx="1"/>
          </p:cNvCxnSpPr>
          <p:nvPr/>
        </p:nvCxnSpPr>
        <p:spPr>
          <a:xfrm flipV="1">
            <a:off x="2743200" y="1763952"/>
            <a:ext cx="914401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6279"/>
            <a:ext cx="800100" cy="338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076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33" idx="0"/>
            <a:endCxn id="322" idx="1"/>
          </p:cNvCxnSpPr>
          <p:nvPr/>
        </p:nvCxnSpPr>
        <p:spPr>
          <a:xfrm rot="5400000" flipH="1" flipV="1">
            <a:off x="2800072" y="737548"/>
            <a:ext cx="40060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Snip Diagonal Corner Rectangle 443"/>
          <p:cNvSpPr/>
          <p:nvPr/>
        </p:nvSpPr>
        <p:spPr>
          <a:xfrm>
            <a:off x="6400800" y="1595076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3952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0547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7707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6279"/>
            <a:ext cx="800099" cy="33832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544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Snip Diagonal Corner Rectangle 592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97" name="Straight Arrow Connector 181"/>
          <p:cNvCxnSpPr>
            <a:stCxn id="256" idx="3"/>
            <a:endCxn id="601" idx="3"/>
          </p:cNvCxnSpPr>
          <p:nvPr/>
        </p:nvCxnSpPr>
        <p:spPr>
          <a:xfrm flipH="1" flipV="1">
            <a:off x="5715000" y="2906747"/>
            <a:ext cx="228600" cy="579582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Flowchart: Alternate Process 600"/>
          <p:cNvSpPr/>
          <p:nvPr/>
        </p:nvSpPr>
        <p:spPr>
          <a:xfrm>
            <a:off x="3429002" y="2737502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C00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602" name="Straight Arrow Connector 181"/>
          <p:cNvCxnSpPr>
            <a:stCxn id="601" idx="1"/>
            <a:endCxn id="593" idx="0"/>
          </p:cNvCxnSpPr>
          <p:nvPr/>
        </p:nvCxnSpPr>
        <p:spPr>
          <a:xfrm flipH="1">
            <a:off x="2514600" y="2906747"/>
            <a:ext cx="914402" cy="5513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85798" y="3314700"/>
                <a:ext cx="1028702" cy="38151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  <a:ea typeface="Cambria Math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8" y="3314700"/>
                <a:ext cx="1028702" cy="381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181"/>
          <p:cNvCxnSpPr>
            <a:stCxn id="593" idx="2"/>
            <a:endCxn id="49" idx="0"/>
          </p:cNvCxnSpPr>
          <p:nvPr/>
        </p:nvCxnSpPr>
        <p:spPr>
          <a:xfrm rot="10800000" flipV="1">
            <a:off x="1200149" y="2912260"/>
            <a:ext cx="514352" cy="4024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181"/>
          <p:cNvCxnSpPr>
            <a:stCxn id="414" idx="1"/>
            <a:endCxn id="49" idx="2"/>
          </p:cNvCxnSpPr>
          <p:nvPr/>
        </p:nvCxnSpPr>
        <p:spPr>
          <a:xfrm rot="10800000">
            <a:off x="1200150" y="3696216"/>
            <a:ext cx="285751" cy="3581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71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dirty="0">
                <a:solidFill>
                  <a:schemeClr val="bg1"/>
                </a:solidFill>
                <a:effectLst/>
              </a:rPr>
              <a:t>'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dirty="0">
                <a:solidFill>
                  <a:schemeClr val="bg1"/>
                </a:solidFill>
                <a:effectLst/>
              </a:rPr>
              <a:t>'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1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3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6278"/>
            <a:ext cx="1371600" cy="33832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181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2841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4607"/>
            <a:ext cx="1085849" cy="399863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5442"/>
            <a:ext cx="914399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4707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 </a:t>
            </a:r>
            <a:r>
              <a:rPr lang="en-US" dirty="0" smtClean="0"/>
              <a:t>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207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198"/>
            <a:ext cx="1085850" cy="40463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181"/>
          <p:cNvCxnSpPr>
            <a:stCxn id="433" idx="3"/>
            <a:endCxn id="418" idx="1"/>
          </p:cNvCxnSpPr>
          <p:nvPr/>
        </p:nvCxnSpPr>
        <p:spPr>
          <a:xfrm flipV="1">
            <a:off x="2743200" y="1763952"/>
            <a:ext cx="914401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6279"/>
            <a:ext cx="800100" cy="338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076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44" name="Snip Diagonal Corner Rectangle 443"/>
          <p:cNvSpPr/>
          <p:nvPr/>
        </p:nvSpPr>
        <p:spPr>
          <a:xfrm>
            <a:off x="6400800" y="1595076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3952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0547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7707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6279"/>
            <a:ext cx="800099" cy="33832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544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Snip Diagonal Corner Rectangle 592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97" name="Straight Arrow Connector 181"/>
          <p:cNvCxnSpPr>
            <a:stCxn id="256" idx="3"/>
            <a:endCxn id="601" idx="3"/>
          </p:cNvCxnSpPr>
          <p:nvPr/>
        </p:nvCxnSpPr>
        <p:spPr>
          <a:xfrm flipH="1" flipV="1">
            <a:off x="5715000" y="2906747"/>
            <a:ext cx="228600" cy="579582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Flowchart: Alternate Process 600"/>
          <p:cNvSpPr/>
          <p:nvPr/>
        </p:nvSpPr>
        <p:spPr>
          <a:xfrm>
            <a:off x="3429002" y="2737502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/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602" name="Straight Arrow Connector 181"/>
          <p:cNvCxnSpPr>
            <a:stCxn id="601" idx="1"/>
            <a:endCxn id="593" idx="0"/>
          </p:cNvCxnSpPr>
          <p:nvPr/>
        </p:nvCxnSpPr>
        <p:spPr>
          <a:xfrm flipH="1">
            <a:off x="2514600" y="2906747"/>
            <a:ext cx="914402" cy="5513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0" name="Rectangle 609"/>
              <p:cNvSpPr/>
              <p:nvPr/>
            </p:nvSpPr>
            <p:spPr>
              <a:xfrm>
                <a:off x="7086600" y="2167481"/>
                <a:ext cx="1636294" cy="38151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  <a:ea typeface="Cambria Math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0" name="Rectangle 6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2167481"/>
                <a:ext cx="1636294" cy="381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181"/>
          <p:cNvCxnSpPr>
            <a:stCxn id="444" idx="0"/>
            <a:endCxn id="610" idx="0"/>
          </p:cNvCxnSpPr>
          <p:nvPr/>
        </p:nvCxnSpPr>
        <p:spPr>
          <a:xfrm>
            <a:off x="7200899" y="1764137"/>
            <a:ext cx="703848" cy="40334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181"/>
          <p:cNvCxnSpPr>
            <a:stCxn id="467" idx="3"/>
            <a:endCxn id="610" idx="2"/>
          </p:cNvCxnSpPr>
          <p:nvPr/>
        </p:nvCxnSpPr>
        <p:spPr>
          <a:xfrm flipV="1">
            <a:off x="7429500" y="2548996"/>
            <a:ext cx="475247" cy="36290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dirty="0">
                <a:solidFill>
                  <a:schemeClr val="bg1"/>
                </a:solidFill>
                <a:effectLst/>
              </a:rPr>
              <a:t>'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dirty="0">
                <a:solidFill>
                  <a:schemeClr val="bg1"/>
                </a:solidFill>
                <a:effectLst/>
              </a:rPr>
              <a:t>'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1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s(b</a:t>
            </a:r>
            <a:r>
              <a:rPr lang="en-US" baseline="-25000" dirty="0" smtClean="0"/>
              <a:t>3</a:t>
            </a:r>
            <a:r>
              <a:rPr lang="en-US" dirty="0" smtClean="0"/>
              <a:t> + </a:t>
            </a:r>
            <a:r>
              <a:rPr lang="en-US" b="1" dirty="0" smtClean="0"/>
              <a:t>(.)w</a:t>
            </a:r>
            <a:r>
              <a:rPr lang="en-US" baseline="-25000" dirty="0" smtClean="0"/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6278"/>
            <a:ext cx="1371600" cy="33832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dirty="0" smtClean="0"/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181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2841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4607"/>
            <a:ext cx="1085849" cy="399863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5442"/>
            <a:ext cx="914399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4707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r-1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r-1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'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207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r-1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r-1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198"/>
            <a:ext cx="1085850" cy="40463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6279"/>
            <a:ext cx="800100" cy="338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076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33" idx="0"/>
            <a:endCxn id="322" idx="1"/>
          </p:cNvCxnSpPr>
          <p:nvPr/>
        </p:nvCxnSpPr>
        <p:spPr>
          <a:xfrm rot="5400000" flipH="1" flipV="1">
            <a:off x="2800072" y="737548"/>
            <a:ext cx="40060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Snip Diagonal Corner Rectangle 443"/>
          <p:cNvSpPr/>
          <p:nvPr/>
        </p:nvSpPr>
        <p:spPr>
          <a:xfrm>
            <a:off x="6400800" y="1595076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3952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0547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7707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6279"/>
            <a:ext cx="800099" cy="33832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544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Snip Diagonal Corner Rectangle 592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97" name="Straight Arrow Connector 181"/>
          <p:cNvCxnSpPr>
            <a:stCxn id="256" idx="3"/>
            <a:endCxn id="601" idx="3"/>
          </p:cNvCxnSpPr>
          <p:nvPr/>
        </p:nvCxnSpPr>
        <p:spPr>
          <a:xfrm flipH="1" flipV="1">
            <a:off x="5715000" y="2906747"/>
            <a:ext cx="228600" cy="579582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Flowchart: Alternate Process 600"/>
          <p:cNvSpPr/>
          <p:nvPr/>
        </p:nvSpPr>
        <p:spPr>
          <a:xfrm>
            <a:off x="3429002" y="2737502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/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602" name="Straight Arrow Connector 181"/>
          <p:cNvCxnSpPr>
            <a:stCxn id="601" idx="1"/>
            <a:endCxn id="593" idx="0"/>
          </p:cNvCxnSpPr>
          <p:nvPr/>
        </p:nvCxnSpPr>
        <p:spPr>
          <a:xfrm flipH="1">
            <a:off x="2514600" y="2906747"/>
            <a:ext cx="914402" cy="5513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143000" y="1027883"/>
                <a:ext cx="1028702" cy="38151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  <a:ea typeface="Cambria Math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027883"/>
                <a:ext cx="1028702" cy="381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181"/>
          <p:cNvCxnSpPr>
            <a:stCxn id="511" idx="2"/>
            <a:endCxn id="45" idx="0"/>
          </p:cNvCxnSpPr>
          <p:nvPr/>
        </p:nvCxnSpPr>
        <p:spPr>
          <a:xfrm rot="10800000" flipV="1">
            <a:off x="1657351" y="625443"/>
            <a:ext cx="514350" cy="4024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181"/>
          <p:cNvCxnSpPr>
            <a:stCxn id="433" idx="1"/>
            <a:endCxn id="45" idx="2"/>
          </p:cNvCxnSpPr>
          <p:nvPr/>
        </p:nvCxnSpPr>
        <p:spPr>
          <a:xfrm rot="10800000">
            <a:off x="1657352" y="1409399"/>
            <a:ext cx="285749" cy="35473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/>
        </p:nvGrpSpPr>
        <p:grpSpPr>
          <a:xfrm>
            <a:off x="228600" y="342900"/>
            <a:ext cx="8686800" cy="5720848"/>
            <a:chOff x="228600" y="342900"/>
            <a:chExt cx="8686800" cy="572084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228600" y="4914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28600" y="3771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28600" y="2628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228600" y="1485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228600" y="6063748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228600" y="342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8229600" y="7736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28600" y="18023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r-1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49382" y="41029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229600" y="52578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nip Diagonal Corner Rectangle 161"/>
          <p:cNvSpPr/>
          <p:nvPr/>
        </p:nvSpPr>
        <p:spPr>
          <a:xfrm>
            <a:off x="1257300" y="5031635"/>
            <a:ext cx="791826" cy="34325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0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Flowchart: Alternate Process 165"/>
          <p:cNvSpPr/>
          <p:nvPr/>
        </p:nvSpPr>
        <p:spPr>
          <a:xfrm>
            <a:off x="3200401" y="3885296"/>
            <a:ext cx="2743200" cy="33812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smtClean="0"/>
              <a:t>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1" name="Flowchart: Alternate Process 180"/>
          <p:cNvSpPr/>
          <p:nvPr/>
        </p:nvSpPr>
        <p:spPr>
          <a:xfrm>
            <a:off x="2971800" y="5031635"/>
            <a:ext cx="3200400" cy="343258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dirty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dirty="0">
                <a:solidFill>
                  <a:schemeClr val="accent5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193" name="Straight Arrow Connector 181"/>
          <p:cNvCxnSpPr>
            <a:stCxn id="181" idx="1"/>
            <a:endCxn id="162" idx="0"/>
          </p:cNvCxnSpPr>
          <p:nvPr/>
        </p:nvCxnSpPr>
        <p:spPr>
          <a:xfrm flipH="1">
            <a:off x="2049126" y="5203264"/>
            <a:ext cx="922674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1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7" name="Flowchart: Alternate Process 256"/>
          <p:cNvSpPr/>
          <p:nvPr/>
        </p:nvSpPr>
        <p:spPr>
          <a:xfrm>
            <a:off x="3886201" y="457200"/>
            <a:ext cx="1371600" cy="338123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181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181"/>
          <p:cNvCxnSpPr>
            <a:stCxn id="341" idx="1"/>
            <a:endCxn id="181" idx="3"/>
          </p:cNvCxnSpPr>
          <p:nvPr/>
        </p:nvCxnSpPr>
        <p:spPr>
          <a:xfrm rot="5400000">
            <a:off x="6225201" y="4170415"/>
            <a:ext cx="979848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3558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err="1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337" name="Straight Arrow Connector 181"/>
          <p:cNvCxnSpPr>
            <a:stCxn id="51" idx="1"/>
            <a:endCxn id="166" idx="1"/>
          </p:cNvCxnSpPr>
          <p:nvPr/>
        </p:nvCxnSpPr>
        <p:spPr>
          <a:xfrm rot="16200000" flipH="1">
            <a:off x="2170958" y="3024912"/>
            <a:ext cx="973037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Snip Diagonal Corner Rectangle 340"/>
          <p:cNvSpPr/>
          <p:nvPr/>
        </p:nvSpPr>
        <p:spPr>
          <a:xfrm>
            <a:off x="6858000" y="3885296"/>
            <a:ext cx="800100" cy="338120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1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342" name="Straight Arrow Connector 181"/>
          <p:cNvCxnSpPr>
            <a:stCxn id="166" idx="3"/>
            <a:endCxn id="341" idx="2"/>
          </p:cNvCxnSpPr>
          <p:nvPr/>
        </p:nvCxnSpPr>
        <p:spPr>
          <a:xfrm>
            <a:off x="5943601" y="4054356"/>
            <a:ext cx="914399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5323"/>
            <a:ext cx="1085849" cy="399864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181"/>
          <p:cNvCxnSpPr>
            <a:stCxn id="426" idx="1"/>
            <a:endCxn id="257" idx="3"/>
          </p:cNvCxnSpPr>
          <p:nvPr/>
        </p:nvCxnSpPr>
        <p:spPr>
          <a:xfrm flipH="1" flipV="1">
            <a:off x="5257801" y="626262"/>
            <a:ext cx="914399" cy="18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8" name="Flowchart: Alternate Process 417"/>
          <p:cNvSpPr/>
          <p:nvPr/>
        </p:nvSpPr>
        <p:spPr>
          <a:xfrm>
            <a:off x="3657601" y="1595424"/>
            <a:ext cx="1828800" cy="33849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dirty="0" smtClean="0"/>
              <a:t>'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'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924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s(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dirty="0" smtClean="0"/>
              <a:t> + </a:t>
            </a:r>
            <a:r>
              <a:rPr lang="en-US" b="1" dirty="0" smtClean="0"/>
              <a:t>(.)</a:t>
            </a:r>
            <a:r>
              <a:rPr lang="en-US" b="1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r-1</a:t>
            </a:r>
            <a:r>
              <a:rPr lang="en-US" b="1" dirty="0" smtClean="0"/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915"/>
            <a:ext cx="1085850" cy="404639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181"/>
          <p:cNvCxnSpPr>
            <a:stCxn id="511" idx="1"/>
            <a:endCxn id="418" idx="1"/>
          </p:cNvCxnSpPr>
          <p:nvPr/>
        </p:nvCxnSpPr>
        <p:spPr>
          <a:xfrm rot="16200000" flipH="1">
            <a:off x="2630004" y="737071"/>
            <a:ext cx="969345" cy="1085850"/>
          </a:xfrm>
          <a:prstGeom prst="curvedConnector2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7565"/>
            <a:ext cx="800100" cy="337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424"/>
            <a:ext cx="800100" cy="3384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33" idx="0"/>
            <a:endCxn id="322" idx="1"/>
          </p:cNvCxnSpPr>
          <p:nvPr/>
        </p:nvCxnSpPr>
        <p:spPr>
          <a:xfrm rot="5400000" flipH="1" flipV="1">
            <a:off x="2800257" y="738081"/>
            <a:ext cx="400237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Snip Diagonal Corner Rectangle 443"/>
          <p:cNvSpPr/>
          <p:nvPr/>
        </p:nvSpPr>
        <p:spPr>
          <a:xfrm>
            <a:off x="6400800" y="1595793"/>
            <a:ext cx="800099" cy="338122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r-2</a:t>
            </a:r>
            <a:r>
              <a:rPr lang="en-US" dirty="0" smtClean="0">
                <a:solidFill>
                  <a:srgbClr val="FFFF00"/>
                </a:solidFill>
              </a:rPr>
              <a:t>’</a:t>
            </a:r>
          </a:p>
        </p:txBody>
      </p:sp>
      <p:cxnSp>
        <p:nvCxnSpPr>
          <p:cNvPr id="446" name="Straight Arrow Connector 181"/>
          <p:cNvCxnSpPr>
            <a:stCxn id="418" idx="3"/>
            <a:endCxn id="444" idx="2"/>
          </p:cNvCxnSpPr>
          <p:nvPr/>
        </p:nvCxnSpPr>
        <p:spPr>
          <a:xfrm>
            <a:off x="5486401" y="1764669"/>
            <a:ext cx="914399" cy="18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1264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8424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sp>
        <p:nvSpPr>
          <p:cNvPr id="511" name="Snip Diagonal Corner Rectangle 510"/>
          <p:cNvSpPr/>
          <p:nvPr/>
        </p:nvSpPr>
        <p:spPr>
          <a:xfrm>
            <a:off x="2171701" y="457201"/>
            <a:ext cx="800099" cy="338123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r-1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522" name="Straight Arrow Connector 181"/>
          <p:cNvCxnSpPr>
            <a:stCxn id="257" idx="1"/>
            <a:endCxn id="511" idx="0"/>
          </p:cNvCxnSpPr>
          <p:nvPr/>
        </p:nvCxnSpPr>
        <p:spPr>
          <a:xfrm flipH="1">
            <a:off x="2971800" y="626262"/>
            <a:ext cx="914401" cy="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nip Diagonal Corner Rectangle 50"/>
          <p:cNvSpPr/>
          <p:nvPr/>
        </p:nvSpPr>
        <p:spPr>
          <a:xfrm>
            <a:off x="1714501" y="2743200"/>
            <a:ext cx="800099" cy="338119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x</a:t>
            </a:r>
            <a:r>
              <a:rPr lang="en-US" baseline="-25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'</a:t>
            </a:r>
          </a:p>
        </p:txBody>
      </p:sp>
      <p:cxnSp>
        <p:nvCxnSpPr>
          <p:cNvPr id="82" name="Straight Arrow Connector 181"/>
          <p:cNvCxnSpPr>
            <a:stCxn id="256" idx="3"/>
            <a:endCxn id="93" idx="3"/>
          </p:cNvCxnSpPr>
          <p:nvPr/>
        </p:nvCxnSpPr>
        <p:spPr>
          <a:xfrm flipH="1" flipV="1">
            <a:off x="5715000" y="2907669"/>
            <a:ext cx="228600" cy="578660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181"/>
          <p:cNvCxnSpPr>
            <a:stCxn id="444" idx="1"/>
            <a:endCxn id="93" idx="3"/>
          </p:cNvCxnSpPr>
          <p:nvPr/>
        </p:nvCxnSpPr>
        <p:spPr>
          <a:xfrm rot="5400000">
            <a:off x="5771048" y="1877867"/>
            <a:ext cx="973754" cy="1085850"/>
          </a:xfrm>
          <a:prstGeom prst="curvedConnector2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owchart: Alternate Process 92"/>
          <p:cNvSpPr/>
          <p:nvPr/>
        </p:nvSpPr>
        <p:spPr>
          <a:xfrm>
            <a:off x="3429002" y="2738424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97" name="Straight Arrow Connector 181"/>
          <p:cNvCxnSpPr>
            <a:endCxn id="51" idx="0"/>
          </p:cNvCxnSpPr>
          <p:nvPr/>
        </p:nvCxnSpPr>
        <p:spPr>
          <a:xfrm flipH="1">
            <a:off x="2514600" y="2911892"/>
            <a:ext cx="914402" cy="368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1" y="5574268"/>
                <a:ext cx="685800" cy="369332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574268"/>
                <a:ext cx="68580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181"/>
          <p:cNvCxnSpPr>
            <a:stCxn id="162" idx="2"/>
            <a:endCxn id="2" idx="0"/>
          </p:cNvCxnSpPr>
          <p:nvPr/>
        </p:nvCxnSpPr>
        <p:spPr>
          <a:xfrm rot="10800000" flipV="1">
            <a:off x="571502" y="5203264"/>
            <a:ext cx="685799" cy="37100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181"/>
          <p:cNvCxnSpPr>
            <a:stCxn id="160" idx="1"/>
            <a:endCxn id="2" idx="2"/>
          </p:cNvCxnSpPr>
          <p:nvPr/>
        </p:nvCxnSpPr>
        <p:spPr>
          <a:xfrm rot="10800000">
            <a:off x="571502" y="5943601"/>
            <a:ext cx="457199" cy="39987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3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/>
        </p:nvGrpSpPr>
        <p:grpSpPr>
          <a:xfrm>
            <a:off x="228600" y="342900"/>
            <a:ext cx="8686800" cy="5720848"/>
            <a:chOff x="228600" y="342900"/>
            <a:chExt cx="8686800" cy="572084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228600" y="4914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28600" y="3771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28600" y="2628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228600" y="1485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228600" y="6063748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228600" y="342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8229600" y="7736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28600" y="18023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r-1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49382" y="41029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229600" y="52578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7086600" y="5029733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212" name="Straight Arrow Connector 181"/>
          <p:cNvCxnSpPr>
            <a:stCxn id="180" idx="3"/>
            <a:endCxn id="164" idx="2"/>
          </p:cNvCxnSpPr>
          <p:nvPr/>
        </p:nvCxnSpPr>
        <p:spPr>
          <a:xfrm flipV="1">
            <a:off x="6400799" y="5378126"/>
            <a:ext cx="1085851" cy="399872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1"/>
          <p:cNvCxnSpPr>
            <a:stCxn id="164" idx="0"/>
            <a:endCxn id="159" idx="3"/>
          </p:cNvCxnSpPr>
          <p:nvPr/>
        </p:nvCxnSpPr>
        <p:spPr>
          <a:xfrm rot="16200000" flipV="1">
            <a:off x="6632058" y="4175141"/>
            <a:ext cx="394735" cy="1314450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3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3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275" name="Straight Arrow Connector 181"/>
          <p:cNvCxnSpPr>
            <a:stCxn id="159" idx="1"/>
            <a:endCxn id="414" idx="2"/>
          </p:cNvCxnSpPr>
          <p:nvPr/>
        </p:nvCxnSpPr>
        <p:spPr>
          <a:xfrm rot="10800000">
            <a:off x="1885950" y="4223418"/>
            <a:ext cx="1085850" cy="41158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181"/>
          <p:cNvCxnSpPr>
            <a:stCxn id="414" idx="0"/>
            <a:endCxn id="256" idx="1"/>
          </p:cNvCxnSpPr>
          <p:nvPr/>
        </p:nvCxnSpPr>
        <p:spPr>
          <a:xfrm rot="5400000" flipH="1" flipV="1">
            <a:off x="2343692" y="3028587"/>
            <a:ext cx="398966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Alternate Process 321"/>
          <p:cNvSpPr/>
          <p:nvPr/>
        </p:nvSpPr>
        <p:spPr>
          <a:xfrm>
            <a:off x="3657601" y="1023558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</a:t>
            </a:r>
            <a:r>
              <a:rPr lang="en-US" b="1" dirty="0" err="1" smtClean="0">
                <a:solidFill>
                  <a:schemeClr val="bg1"/>
                </a:solidFill>
                <a:effectLst/>
              </a:rPr>
              <a:t>b</a:t>
            </a:r>
            <a:r>
              <a:rPr lang="en-US" baseline="-25000" dirty="0" err="1" smtClean="0">
                <a:solidFill>
                  <a:schemeClr val="bg1"/>
                </a:solidFill>
                <a:effectLst/>
              </a:rPr>
              <a:t>r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</a:t>
            </a:r>
            <a:r>
              <a:rPr lang="en-US" b="1" dirty="0" err="1" smtClean="0">
                <a:solidFill>
                  <a:schemeClr val="bg1"/>
                </a:solidFill>
                <a:effectLst/>
              </a:rPr>
              <a:t>w</a:t>
            </a:r>
            <a:r>
              <a:rPr lang="en-US" baseline="-25000" dirty="0" err="1" smtClean="0">
                <a:solidFill>
                  <a:schemeClr val="bg1"/>
                </a:solidFill>
                <a:effectLst/>
              </a:rPr>
              <a:t>r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5323"/>
            <a:ext cx="1085849" cy="399864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Rectangle 413"/>
          <p:cNvSpPr/>
          <p:nvPr/>
        </p:nvSpPr>
        <p:spPr>
          <a:xfrm>
            <a:off x="1485900" y="3885295"/>
            <a:ext cx="800100" cy="338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9" name="Flowchart: Alternate Process 418"/>
          <p:cNvSpPr/>
          <p:nvPr/>
        </p:nvSpPr>
        <p:spPr>
          <a:xfrm>
            <a:off x="3429000" y="2166924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r-1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r-1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421" name="Straight Arrow Connector 181"/>
          <p:cNvCxnSpPr>
            <a:stCxn id="419" idx="1"/>
            <a:endCxn id="433" idx="2"/>
          </p:cNvCxnSpPr>
          <p:nvPr/>
        </p:nvCxnSpPr>
        <p:spPr>
          <a:xfrm rot="10800000">
            <a:off x="2343150" y="1933915"/>
            <a:ext cx="1085850" cy="404639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6172200" y="457565"/>
            <a:ext cx="800100" cy="337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1943100" y="1595424"/>
            <a:ext cx="800100" cy="3384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r-1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33" idx="0"/>
            <a:endCxn id="322" idx="1"/>
          </p:cNvCxnSpPr>
          <p:nvPr/>
        </p:nvCxnSpPr>
        <p:spPr>
          <a:xfrm rot="5400000" flipH="1" flipV="1">
            <a:off x="2800257" y="738081"/>
            <a:ext cx="400237" cy="1314451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467" idx="0"/>
            <a:endCxn id="419" idx="3"/>
          </p:cNvCxnSpPr>
          <p:nvPr/>
        </p:nvCxnSpPr>
        <p:spPr>
          <a:xfrm rot="16200000" flipV="1">
            <a:off x="6172290" y="1881264"/>
            <a:ext cx="399871" cy="1314450"/>
          </a:xfrm>
          <a:prstGeom prst="curvedConnector2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/>
          <p:cNvSpPr/>
          <p:nvPr/>
        </p:nvSpPr>
        <p:spPr>
          <a:xfrm>
            <a:off x="6629400" y="2738424"/>
            <a:ext cx="800100" cy="348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r-2</a:t>
            </a:r>
          </a:p>
        </p:txBody>
      </p:sp>
      <p:cxnSp>
        <p:nvCxnSpPr>
          <p:cNvPr id="82" name="Straight Arrow Connector 181"/>
          <p:cNvCxnSpPr>
            <a:stCxn id="256" idx="3"/>
            <a:endCxn id="93" idx="3"/>
          </p:cNvCxnSpPr>
          <p:nvPr/>
        </p:nvCxnSpPr>
        <p:spPr>
          <a:xfrm flipH="1" flipV="1">
            <a:off x="5715000" y="2907669"/>
            <a:ext cx="228600" cy="578660"/>
          </a:xfrm>
          <a:prstGeom prst="curvedConnector3">
            <a:avLst>
              <a:gd name="adj1" fmla="val -100000"/>
            </a:avLst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owchart: Alternate Process 92"/>
          <p:cNvSpPr/>
          <p:nvPr/>
        </p:nvSpPr>
        <p:spPr>
          <a:xfrm>
            <a:off x="3429002" y="2738424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798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/>
        </p:nvGrpSpPr>
        <p:grpSpPr>
          <a:xfrm>
            <a:off x="228600" y="342900"/>
            <a:ext cx="8686800" cy="5720848"/>
            <a:chOff x="228600" y="342900"/>
            <a:chExt cx="8686800" cy="572084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228600" y="4914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28600" y="3771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28600" y="2628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228600" y="1485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228600" y="6063748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228600" y="342900"/>
              <a:ext cx="8686800" cy="0"/>
            </a:xfrm>
            <a:prstGeom prst="line">
              <a:avLst/>
            </a:prstGeom>
            <a:ln>
              <a:solidFill>
                <a:srgbClr val="CFC60D">
                  <a:alpha val="40000"/>
                </a:srgbClr>
              </a:solidFill>
            </a:ln>
            <a:effectLst>
              <a:outerShdw blurRad="63500" dist="25400" dir="5400000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8229600" y="7736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28600" y="1802368"/>
              <a:ext cx="6858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r-1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49382" y="41029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229600" y="5257800"/>
              <a:ext cx="6650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n-US" b="1" baseline="-25000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1</a:t>
              </a:r>
              <a:endParaRPr lang="en-US" b="1" baseline="-25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159" name="Flowchart: Alternate Process 158"/>
          <p:cNvSpPr/>
          <p:nvPr/>
        </p:nvSpPr>
        <p:spPr>
          <a:xfrm>
            <a:off x="2971800" y="4463369"/>
            <a:ext cx="32004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8700" y="6171842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180" idx="1"/>
          </p:cNvCxnSpPr>
          <p:nvPr/>
        </p:nvCxnSpPr>
        <p:spPr>
          <a:xfrm rot="5400000" flipH="1" flipV="1">
            <a:off x="1888572" y="5317215"/>
            <a:ext cx="393844" cy="131541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Flowchart: Alternate Process 179"/>
          <p:cNvSpPr/>
          <p:nvPr/>
        </p:nvSpPr>
        <p:spPr>
          <a:xfrm>
            <a:off x="2743199" y="5606369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56" name="Flowchart: Alternate Process 255"/>
          <p:cNvSpPr/>
          <p:nvPr/>
        </p:nvSpPr>
        <p:spPr>
          <a:xfrm>
            <a:off x="3200401" y="3314700"/>
            <a:ext cx="2743199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3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3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22" name="Flowchart: Alternate Process 321"/>
          <p:cNvSpPr/>
          <p:nvPr/>
        </p:nvSpPr>
        <p:spPr>
          <a:xfrm>
            <a:off x="3657601" y="1023558"/>
            <a:ext cx="18288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</a:t>
            </a:r>
            <a:r>
              <a:rPr lang="en-US" b="1" dirty="0" err="1" smtClean="0">
                <a:solidFill>
                  <a:schemeClr val="bg1"/>
                </a:solidFill>
                <a:effectLst/>
              </a:rPr>
              <a:t>b</a:t>
            </a:r>
            <a:r>
              <a:rPr lang="en-US" baseline="-25000" dirty="0" err="1" smtClean="0">
                <a:solidFill>
                  <a:schemeClr val="bg1"/>
                </a:solidFill>
                <a:effectLst/>
              </a:rPr>
              <a:t>r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</a:t>
            </a:r>
            <a:r>
              <a:rPr lang="en-US" b="1" dirty="0" err="1" smtClean="0">
                <a:solidFill>
                  <a:schemeClr val="bg1"/>
                </a:solidFill>
                <a:effectLst/>
              </a:rPr>
              <a:t>w</a:t>
            </a:r>
            <a:r>
              <a:rPr lang="en-US" baseline="-25000" dirty="0" err="1" smtClean="0">
                <a:solidFill>
                  <a:schemeClr val="bg1"/>
                </a:solidFill>
                <a:effectLst/>
              </a:rPr>
              <a:t>r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359" name="Straight Arrow Connector 181"/>
          <p:cNvCxnSpPr>
            <a:stCxn id="322" idx="3"/>
            <a:endCxn id="426" idx="2"/>
          </p:cNvCxnSpPr>
          <p:nvPr/>
        </p:nvCxnSpPr>
        <p:spPr>
          <a:xfrm flipV="1">
            <a:off x="5486401" y="795323"/>
            <a:ext cx="1085849" cy="399864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Flowchart: Alternate Process 418"/>
          <p:cNvSpPr/>
          <p:nvPr/>
        </p:nvSpPr>
        <p:spPr>
          <a:xfrm>
            <a:off x="3429000" y="2166924"/>
            <a:ext cx="22860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s(b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r-1</a:t>
            </a:r>
            <a:r>
              <a:rPr lang="en-US" dirty="0" smtClean="0">
                <a:solidFill>
                  <a:schemeClr val="bg1"/>
                </a:solidFill>
                <a:effectLst/>
              </a:rPr>
              <a:t> + 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(.)w</a:t>
            </a:r>
            <a:r>
              <a:rPr lang="en-US" baseline="-25000" dirty="0" smtClean="0">
                <a:solidFill>
                  <a:schemeClr val="bg1"/>
                </a:solidFill>
                <a:effectLst/>
              </a:rPr>
              <a:t>r-1</a:t>
            </a:r>
            <a:r>
              <a:rPr lang="en-US" b="1" dirty="0" smtClean="0">
                <a:solidFill>
                  <a:schemeClr val="bg1"/>
                </a:solidFill>
                <a:effectLst/>
              </a:rPr>
              <a:t>)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26" name="Rectangle 425"/>
          <p:cNvSpPr/>
          <p:nvPr/>
        </p:nvSpPr>
        <p:spPr>
          <a:xfrm>
            <a:off x="6172200" y="457565"/>
            <a:ext cx="800100" cy="337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0" name="Straight Arrow Connector 181"/>
          <p:cNvCxnSpPr>
            <a:stCxn id="419" idx="0"/>
            <a:endCxn id="322" idx="2"/>
          </p:cNvCxnSpPr>
          <p:nvPr/>
        </p:nvCxnSpPr>
        <p:spPr>
          <a:xfrm flipV="1">
            <a:off x="4572000" y="1366816"/>
            <a:ext cx="1" cy="80010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181"/>
          <p:cNvCxnSpPr>
            <a:stCxn id="93" idx="0"/>
            <a:endCxn id="419" idx="2"/>
          </p:cNvCxnSpPr>
          <p:nvPr/>
        </p:nvCxnSpPr>
        <p:spPr>
          <a:xfrm flipH="1" flipV="1">
            <a:off x="4572000" y="2510182"/>
            <a:ext cx="1" cy="22824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181"/>
          <p:cNvCxnSpPr>
            <a:stCxn id="256" idx="0"/>
            <a:endCxn id="93" idx="2"/>
          </p:cNvCxnSpPr>
          <p:nvPr/>
        </p:nvCxnSpPr>
        <p:spPr>
          <a:xfrm flipV="1">
            <a:off x="4572001" y="3076914"/>
            <a:ext cx="0" cy="237786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owchart: Alternate Process 92"/>
          <p:cNvSpPr/>
          <p:nvPr/>
        </p:nvSpPr>
        <p:spPr>
          <a:xfrm>
            <a:off x="3429002" y="2738424"/>
            <a:ext cx="2285998" cy="338490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/>
              </a:rPr>
              <a:t>…  …</a:t>
            </a:r>
            <a:endParaRPr lang="en-US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41" name="Straight Arrow Connector 181"/>
          <p:cNvCxnSpPr>
            <a:stCxn id="159" idx="0"/>
            <a:endCxn id="256" idx="2"/>
          </p:cNvCxnSpPr>
          <p:nvPr/>
        </p:nvCxnSpPr>
        <p:spPr>
          <a:xfrm flipV="1">
            <a:off x="4572000" y="3657958"/>
            <a:ext cx="1" cy="80541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1"/>
          <p:cNvCxnSpPr>
            <a:stCxn id="180" idx="0"/>
            <a:endCxn id="159" idx="2"/>
          </p:cNvCxnSpPr>
          <p:nvPr/>
        </p:nvCxnSpPr>
        <p:spPr>
          <a:xfrm flipV="1">
            <a:off x="4571999" y="4806627"/>
            <a:ext cx="1" cy="79974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12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Neurologic Data: MRI Slices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6D6D6D"/>
              </a:clrFrom>
              <a:clrTo>
                <a:srgbClr val="6D6D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t="5536" r="2880" b="4443"/>
          <a:stretch/>
        </p:blipFill>
        <p:spPr bwMode="auto">
          <a:xfrm>
            <a:off x="381000" y="1371600"/>
            <a:ext cx="5562600" cy="25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3352800"/>
            <a:ext cx="47625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69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4172911" y="4686300"/>
            <a:ext cx="798177" cy="3432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0" name="Flowchart: Alternate Process 179"/>
          <p:cNvSpPr/>
          <p:nvPr/>
        </p:nvSpPr>
        <p:spPr>
          <a:xfrm>
            <a:off x="2743199" y="3771900"/>
            <a:ext cx="3657600" cy="343258"/>
          </a:xfrm>
          <a:prstGeom prst="flowChartAlternateProcess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effectLst/>
              </a:rPr>
              <a:t>SA</a:t>
            </a:r>
            <a:r>
              <a:rPr lang="en-US" b="1" baseline="-25000" dirty="0" err="1" smtClean="0">
                <a:solidFill>
                  <a:schemeClr val="bg1"/>
                </a:solidFill>
                <a:effectLst/>
              </a:rPr>
              <a:t>q×p</a:t>
            </a:r>
            <a:endParaRPr lang="en-US" b="1" baseline="-25000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26" name="Rectangle 425"/>
          <p:cNvSpPr/>
          <p:nvPr/>
        </p:nvSpPr>
        <p:spPr>
          <a:xfrm>
            <a:off x="4172911" y="2862642"/>
            <a:ext cx="800100" cy="337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aseline="-25000" dirty="0" err="1" smtClean="0">
                <a:solidFill>
                  <a:srgbClr val="FF0000"/>
                </a:solidFill>
              </a:rPr>
              <a:t>r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" name="Straight Arrow Connector 181"/>
          <p:cNvCxnSpPr>
            <a:stCxn id="180" idx="0"/>
            <a:endCxn id="426" idx="2"/>
          </p:cNvCxnSpPr>
          <p:nvPr/>
        </p:nvCxnSpPr>
        <p:spPr>
          <a:xfrm flipV="1">
            <a:off x="4571999" y="3200400"/>
            <a:ext cx="962" cy="5715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81"/>
          <p:cNvCxnSpPr>
            <a:stCxn id="160" idx="0"/>
            <a:endCxn id="180" idx="2"/>
          </p:cNvCxnSpPr>
          <p:nvPr/>
        </p:nvCxnSpPr>
        <p:spPr>
          <a:xfrm flipH="1" flipV="1">
            <a:off x="4571999" y="4115158"/>
            <a:ext cx="1" cy="57114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4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association analysis of  genetic, image &amp; disease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A Mann–Whitney </a:t>
            </a:r>
            <a:r>
              <a:rPr lang="en-US" b="1" dirty="0"/>
              <a:t>U test of multiple </a:t>
            </a:r>
            <a:r>
              <a:rPr lang="en-US" b="1" dirty="0" smtClean="0"/>
              <a:t>kernels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8902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kernels for 3 types of data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170143"/>
              </p:ext>
            </p:extLst>
          </p:nvPr>
        </p:nvGraphicFramePr>
        <p:xfrm>
          <a:off x="503238" y="530225"/>
          <a:ext cx="8183562" cy="472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85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1) U kernel for WGS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502920" y="530352"/>
                <a:ext cx="8183880" cy="427024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Accept minor </a:t>
                </a:r>
                <a:r>
                  <a:rPr lang="en-US" dirty="0"/>
                  <a:t>allele </a:t>
                </a:r>
                <a:r>
                  <a:rPr lang="en-US" dirty="0" smtClean="0"/>
                  <a:t>count data (dosage)</a:t>
                </a:r>
              </a:p>
              <a:p>
                <a:r>
                  <a:rPr lang="en-US" dirty="0" smtClean="0"/>
                  <a:t>The wIBS kernel: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𝑖, 𝑗 index subject pairs</a:t>
                </a:r>
              </a:p>
              <a:p>
                <a:pPr lvl="1"/>
                <a:r>
                  <a:rPr lang="en-US" dirty="0" smtClean="0"/>
                  <a:t>𝑘 indices genetic variants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920" y="530352"/>
                <a:ext cx="8183880" cy="4270248"/>
              </a:xfrm>
              <a:blipFill rotWithShape="1">
                <a:blip r:embed="rId2"/>
                <a:stretch>
                  <a:fillRect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6799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U kernel for Image code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2920" y="530352"/>
                <a:ext cx="8183880" cy="4270248"/>
              </a:xfrm>
            </p:spPr>
            <p:txBody>
              <a:bodyPr/>
              <a:lstStyle/>
              <a:p>
                <a:r>
                  <a:rPr lang="en-US" dirty="0" smtClean="0"/>
                  <a:t>The image code is in (0, 1)</a:t>
                </a:r>
              </a:p>
              <a:p>
                <a:r>
                  <a:rPr lang="en-US" dirty="0" smtClean="0"/>
                  <a:t>Optional rank-quantile normalization: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𝑅𝑎𝑛𝑘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1,…</m:t>
                        </m:r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indices </a:t>
                </a:r>
                <a:r>
                  <a:rPr lang="en-US" dirty="0"/>
                  <a:t>the 𝑞 </a:t>
                </a:r>
                <a:r>
                  <a:rPr lang="en-US" dirty="0" smtClean="0"/>
                  <a:t>dimensions of the image code;</a:t>
                </a:r>
              </a:p>
              <a:p>
                <a:r>
                  <a:rPr lang="en-US" dirty="0" smtClean="0"/>
                  <a:t>Gaussian kernel: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𝑞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𝑗𝑘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920" y="530352"/>
                <a:ext cx="8183880" cy="4270248"/>
              </a:xfrm>
              <a:blipFill rotWithShape="1">
                <a:blip r:embed="rId3"/>
                <a:stretch>
                  <a:fillRect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2245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Variant </a:t>
            </a:r>
            <a:r>
              <a:rPr lang="en-US" dirty="0"/>
              <a:t>weighting </a:t>
            </a:r>
            <a:r>
              <a:rPr lang="en-US" dirty="0" smtClean="0"/>
              <a:t>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Uniform:</a:t>
            </a:r>
          </a:p>
          <a:p>
            <a:pPr lvl="1"/>
            <a:r>
              <a:rPr lang="en-US" dirty="0" smtClean="0"/>
              <a:t>w</a:t>
            </a:r>
            <a:r>
              <a:rPr lang="en-US" baseline="-25000" dirty="0" smtClean="0"/>
              <a:t>k</a:t>
            </a:r>
            <a:r>
              <a:rPr lang="en-US" dirty="0" smtClean="0"/>
              <a:t> </a:t>
            </a:r>
            <a:r>
              <a:rPr lang="en-US" dirty="0"/>
              <a:t>= 1</a:t>
            </a:r>
          </a:p>
          <a:p>
            <a:endParaRPr lang="en-US" dirty="0" smtClean="0"/>
          </a:p>
          <a:p>
            <a:r>
              <a:rPr lang="en-US" dirty="0" smtClean="0"/>
              <a:t>MAF </a:t>
            </a:r>
            <a:r>
              <a:rPr lang="en-US" dirty="0"/>
              <a:t>SD </a:t>
            </a:r>
            <a:r>
              <a:rPr lang="en-US" dirty="0" smtClean="0"/>
              <a:t>inversed: </a:t>
            </a:r>
          </a:p>
          <a:p>
            <a:pPr lvl="1"/>
            <a:r>
              <a:rPr lang="en-US" dirty="0" smtClean="0"/>
              <a:t>w</a:t>
            </a:r>
            <a:r>
              <a:rPr lang="en-US" baseline="-25000" dirty="0" smtClean="0"/>
              <a:t>k</a:t>
            </a:r>
            <a:r>
              <a:rPr lang="en-US" dirty="0" smtClean="0"/>
              <a:t> </a:t>
            </a:r>
            <a:r>
              <a:rPr lang="en-US" dirty="0"/>
              <a:t>= 1/[MAF</a:t>
            </a:r>
            <a:r>
              <a:rPr lang="en-US" baseline="-25000" dirty="0"/>
              <a:t>k</a:t>
            </a:r>
            <a:r>
              <a:rPr lang="en-US" dirty="0"/>
              <a:t>(1-MAF</a:t>
            </a:r>
            <a:r>
              <a:rPr lang="en-US" baseline="-25000" dirty="0"/>
              <a:t>k</a:t>
            </a:r>
            <a:r>
              <a:rPr lang="en-US" dirty="0"/>
              <a:t>)]</a:t>
            </a:r>
            <a:r>
              <a:rPr lang="en-US" baseline="30000" dirty="0"/>
              <a:t>1/2</a:t>
            </a:r>
          </a:p>
          <a:p>
            <a:endParaRPr lang="en-US" dirty="0" smtClean="0"/>
          </a:p>
          <a:p>
            <a:r>
              <a:rPr lang="en-US" dirty="0" smtClean="0"/>
              <a:t>Negative </a:t>
            </a:r>
            <a:r>
              <a:rPr lang="en-US" dirty="0"/>
              <a:t>log </a:t>
            </a:r>
            <a:r>
              <a:rPr lang="en-US" dirty="0" smtClean="0"/>
              <a:t>MAF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w</a:t>
            </a:r>
            <a:r>
              <a:rPr lang="en-US" baseline="-25000" dirty="0" smtClean="0"/>
              <a:t>k</a:t>
            </a:r>
            <a:r>
              <a:rPr lang="en-US" dirty="0" smtClean="0"/>
              <a:t> </a:t>
            </a:r>
            <a:r>
              <a:rPr lang="en-US" dirty="0"/>
              <a:t>= -log</a:t>
            </a:r>
            <a:r>
              <a:rPr lang="en-US" baseline="-25000" dirty="0"/>
              <a:t>10</a:t>
            </a:r>
            <a:r>
              <a:rPr lang="en-US" dirty="0"/>
              <a:t>MAF</a:t>
            </a:r>
            <a:r>
              <a:rPr lang="en-US" baseline="-25000" dirty="0"/>
              <a:t>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760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3) U kernel for covariate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Rank-quantile standardization: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Φ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𝑅𝑎𝑛𝑘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Use standard normal kernel:</a:t>
                </a:r>
                <a:endParaRPr lang="en-US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latin typeface="Cambria Math"/>
                              </a:rPr>
                              <m:t>−</m:t>
                            </m:r>
                            <m:r>
                              <a:rPr lang="en-GB" i="1"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GB" i="1">
                                <a:latin typeface="Cambria Math"/>
                              </a:rPr>
                              <m:t>−</m:t>
                            </m:r>
                            <m:r>
                              <a:rPr lang="en-GB" i="1"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GB" i="1">
                            <a:latin typeface="Cambria Math"/>
                          </a:rPr>
                          <m:t>𝑉𝑎𝑟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−1,1</m:t>
                        </m:r>
                      </m:e>
                    </m:d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4801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U statistics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endParaRPr lang="en-US" dirty="0" smtClean="0">
                  <a:ea typeface="Cambria Math"/>
                </a:endParaRPr>
              </a:p>
              <a:p>
                <a:r>
                  <a:rPr lang="en-US" dirty="0" smtClean="0">
                    <a:ea typeface="Cambria Math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  <m:r>
                      <a:rPr lang="en-US" b="0" i="0" smtClean="0">
                        <a:latin typeface="Cambria Math"/>
                        <a:ea typeface="Cambria Math"/>
                      </a:rPr>
                      <m:t> ,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h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−1,1</m:t>
                        </m:r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U should be close to 0, if </a:t>
                </a:r>
              </a:p>
              <a:p>
                <a:pPr lvl="1"/>
                <a:r>
                  <a:rPr lang="en-US" dirty="0" smtClean="0"/>
                  <a:t>f, g, and h are uncorrelated, or</a:t>
                </a:r>
              </a:p>
              <a:p>
                <a:pPr lvl="1"/>
                <a:r>
                  <a:rPr lang="en-US" dirty="0" smtClean="0"/>
                  <a:t>the similarity in genome, brain, and clinical profile is uncorrelated.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6859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U against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 is a liner combination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For the test of H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: U=0, p value can be solved using Davis method.</a:t>
                </a:r>
              </a:p>
              <a:p>
                <a:endParaRPr lang="en-US" dirty="0"/>
              </a:p>
              <a:p>
                <a:r>
                  <a:rPr lang="en-US" dirty="0" smtClean="0">
                    <a:sym typeface="Wingdings" pitchFamily="2" charset="2"/>
                  </a:rPr>
                  <a:t>U≠0 indicate association of the 3 type of profiles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3396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72048" y="1943100"/>
            <a:ext cx="571501" cy="337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x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9" name="Straight Arrow Connector 181"/>
          <p:cNvCxnSpPr>
            <a:stCxn id="41" idx="0"/>
            <a:endCxn id="7" idx="2"/>
          </p:cNvCxnSpPr>
          <p:nvPr/>
        </p:nvCxnSpPr>
        <p:spPr>
          <a:xfrm flipV="1">
            <a:off x="5257799" y="2280858"/>
            <a:ext cx="0" cy="3480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4400" y="1143000"/>
                <a:ext cx="5282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43000"/>
                <a:ext cx="528286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950831" y="1143000"/>
                <a:ext cx="1356140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831" y="1143000"/>
                <a:ext cx="1356140" cy="51783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75048" y="1143000"/>
                <a:ext cx="1363578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048" y="1143000"/>
                <a:ext cx="1363578" cy="51783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795364" y="1143000"/>
                <a:ext cx="1360629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64" y="1143000"/>
                <a:ext cx="1360629" cy="5178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49669" y="1143000"/>
                <a:ext cx="542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69" y="1143000"/>
                <a:ext cx="542135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4286248" y="3314700"/>
            <a:ext cx="1943102" cy="34325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RECON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286248" y="4000500"/>
            <a:ext cx="1943101" cy="34325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PROC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3449" y="4686300"/>
            <a:ext cx="1026776" cy="8001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MRI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Slices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181"/>
          <p:cNvCxnSpPr>
            <a:stCxn id="21" idx="0"/>
            <a:endCxn id="41" idx="2"/>
          </p:cNvCxnSpPr>
          <p:nvPr/>
        </p:nvCxnSpPr>
        <p:spPr>
          <a:xfrm flipV="1">
            <a:off x="5257799" y="2972158"/>
            <a:ext cx="0" cy="3425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81"/>
          <p:cNvCxnSpPr>
            <a:stCxn id="22" idx="0"/>
            <a:endCxn id="21" idx="2"/>
          </p:cNvCxnSpPr>
          <p:nvPr/>
        </p:nvCxnSpPr>
        <p:spPr>
          <a:xfrm flipV="1">
            <a:off x="5257799" y="3657958"/>
            <a:ext cx="0" cy="3425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181"/>
          <p:cNvCxnSpPr>
            <a:stCxn id="24" idx="0"/>
            <a:endCxn id="22" idx="2"/>
          </p:cNvCxnSpPr>
          <p:nvPr/>
        </p:nvCxnSpPr>
        <p:spPr>
          <a:xfrm flipV="1">
            <a:off x="5256837" y="4343758"/>
            <a:ext cx="962" cy="3425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Flowchart: Alternate Process 40"/>
          <p:cNvSpPr/>
          <p:nvPr/>
        </p:nvSpPr>
        <p:spPr>
          <a:xfrm>
            <a:off x="4286248" y="2628900"/>
            <a:ext cx="1943101" cy="343258"/>
          </a:xfrm>
          <a:prstGeom prst="flowChartAlternateProcess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effectLst/>
              </a:rPr>
              <a:t>SA</a:t>
            </a:r>
            <a:r>
              <a:rPr lang="en-US" b="1" baseline="-25000" dirty="0" err="1" smtClean="0">
                <a:solidFill>
                  <a:schemeClr val="bg1"/>
                </a:solidFill>
                <a:effectLst/>
              </a:rPr>
              <a:t>q×p</a:t>
            </a:r>
            <a:endParaRPr lang="en-US" b="1" baseline="-25000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962290" y="4686300"/>
            <a:ext cx="1026776" cy="800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Clinical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Profile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181"/>
          <p:cNvCxnSpPr>
            <a:stCxn id="68" idx="0"/>
            <a:endCxn id="81" idx="4"/>
          </p:cNvCxnSpPr>
          <p:nvPr/>
        </p:nvCxnSpPr>
        <p:spPr>
          <a:xfrm flipV="1">
            <a:off x="7475678" y="2972158"/>
            <a:ext cx="0" cy="17141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115513" y="4686300"/>
            <a:ext cx="1026776" cy="800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WGS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Reads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5" name="Straight Arrow Connector 181"/>
          <p:cNvCxnSpPr>
            <a:stCxn id="7" idx="0"/>
            <a:endCxn id="14" idx="2"/>
          </p:cNvCxnSpPr>
          <p:nvPr/>
        </p:nvCxnSpPr>
        <p:spPr>
          <a:xfrm flipH="1" flipV="1">
            <a:off x="5256837" y="1660834"/>
            <a:ext cx="962" cy="28226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7132778" y="2628900"/>
            <a:ext cx="685800" cy="343258"/>
          </a:xfrm>
          <a:prstGeom prst="flowChartConnec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clean</a:t>
            </a:r>
            <a:endParaRPr lang="en-US" sz="1600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350405" y="1943100"/>
            <a:ext cx="250546" cy="3377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y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6" name="Straight Arrow Connector 181"/>
          <p:cNvCxnSpPr>
            <a:stCxn id="81" idx="0"/>
            <a:endCxn id="85" idx="2"/>
          </p:cNvCxnSpPr>
          <p:nvPr/>
        </p:nvCxnSpPr>
        <p:spPr>
          <a:xfrm flipV="1">
            <a:off x="7475678" y="2280858"/>
            <a:ext cx="0" cy="3480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Straight Arrow Connector 181"/>
          <p:cNvCxnSpPr>
            <a:stCxn id="85" idx="0"/>
            <a:endCxn id="15" idx="2"/>
          </p:cNvCxnSpPr>
          <p:nvPr/>
        </p:nvCxnSpPr>
        <p:spPr>
          <a:xfrm flipV="1">
            <a:off x="7475678" y="1660834"/>
            <a:ext cx="1" cy="28226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657350" y="4000500"/>
            <a:ext cx="1943101" cy="3432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Alignment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1757276" y="3314342"/>
            <a:ext cx="1743250" cy="3432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Variant Call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8" name="Flowchart: Connector 117"/>
          <p:cNvSpPr/>
          <p:nvPr/>
        </p:nvSpPr>
        <p:spPr>
          <a:xfrm>
            <a:off x="2286000" y="2628900"/>
            <a:ext cx="685800" cy="343258"/>
          </a:xfrm>
          <a:prstGeom prst="flowChartConnec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clean</a:t>
            </a:r>
            <a:endParaRPr lang="en-US" sz="1600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9" name="Straight Arrow Connector 181"/>
          <p:cNvCxnSpPr>
            <a:stCxn id="74" idx="0"/>
            <a:endCxn id="94" idx="2"/>
          </p:cNvCxnSpPr>
          <p:nvPr/>
        </p:nvCxnSpPr>
        <p:spPr>
          <a:xfrm flipV="1">
            <a:off x="2628901" y="4343758"/>
            <a:ext cx="0" cy="3425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2" name="Straight Arrow Connector 181"/>
          <p:cNvCxnSpPr>
            <a:stCxn id="94" idx="0"/>
            <a:endCxn id="115" idx="2"/>
          </p:cNvCxnSpPr>
          <p:nvPr/>
        </p:nvCxnSpPr>
        <p:spPr>
          <a:xfrm flipV="1">
            <a:off x="2628901" y="3657600"/>
            <a:ext cx="0" cy="3429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5" name="Straight Arrow Connector 181"/>
          <p:cNvCxnSpPr>
            <a:stCxn id="115" idx="0"/>
            <a:endCxn id="118" idx="4"/>
          </p:cNvCxnSpPr>
          <p:nvPr/>
        </p:nvCxnSpPr>
        <p:spPr>
          <a:xfrm flipH="1" flipV="1">
            <a:off x="2628900" y="2972158"/>
            <a:ext cx="1" cy="3421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2214475" y="1943100"/>
            <a:ext cx="828850" cy="3377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1" name="Straight Arrow Connector 181"/>
          <p:cNvCxnSpPr>
            <a:stCxn id="118" idx="0"/>
            <a:endCxn id="130" idx="2"/>
          </p:cNvCxnSpPr>
          <p:nvPr/>
        </p:nvCxnSpPr>
        <p:spPr>
          <a:xfrm flipV="1">
            <a:off x="2628900" y="2280858"/>
            <a:ext cx="0" cy="3480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7" name="Straight Arrow Connector 181"/>
          <p:cNvCxnSpPr>
            <a:stCxn id="130" idx="0"/>
            <a:endCxn id="13" idx="2"/>
          </p:cNvCxnSpPr>
          <p:nvPr/>
        </p:nvCxnSpPr>
        <p:spPr>
          <a:xfrm flipV="1">
            <a:off x="2628900" y="1660834"/>
            <a:ext cx="1" cy="28226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53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Image processing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923544" y="4920996"/>
            <a:ext cx="8382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/>
              </a:rPr>
              <a:t>MRI</a:t>
            </a:r>
            <a:endParaRPr lang="en-US" dirty="0"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32532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Voxel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71144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/>
              </a:rPr>
              <a:t>Slices</a:t>
            </a:r>
            <a:endParaRPr lang="en-US" dirty="0">
              <a:effectLst/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2732532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PROC</a:t>
            </a:r>
            <a:endParaRPr lang="en-US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4789932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RECON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6" idx="0"/>
          </p:cNvCxnSpPr>
          <p:nvPr/>
        </p:nvCxnSpPr>
        <p:spPr>
          <a:xfrm flipV="1">
            <a:off x="1342644" y="4312920"/>
            <a:ext cx="0" cy="60807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9" idx="3"/>
            <a:endCxn id="10" idx="1"/>
          </p:cNvCxnSpPr>
          <p:nvPr/>
        </p:nvCxnSpPr>
        <p:spPr>
          <a:xfrm>
            <a:off x="1914144" y="3909060"/>
            <a:ext cx="818388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0"/>
            <a:endCxn id="8" idx="2"/>
          </p:cNvCxnSpPr>
          <p:nvPr/>
        </p:nvCxnSpPr>
        <p:spPr>
          <a:xfrm flipV="1">
            <a:off x="3304032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8" idx="3"/>
            <a:endCxn id="11" idx="1"/>
          </p:cNvCxnSpPr>
          <p:nvPr/>
        </p:nvCxnSpPr>
        <p:spPr>
          <a:xfrm>
            <a:off x="3875532" y="3909060"/>
            <a:ext cx="914400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89932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Surface &amp; Volume</a:t>
            </a:r>
          </a:p>
        </p:txBody>
      </p:sp>
      <p:cxnSp>
        <p:nvCxnSpPr>
          <p:cNvPr id="38" name="Straight Arrow Connector 37"/>
          <p:cNvCxnSpPr>
            <a:stCxn id="11" idx="0"/>
            <a:endCxn id="37" idx="2"/>
          </p:cNvCxnSpPr>
          <p:nvPr/>
        </p:nvCxnSpPr>
        <p:spPr>
          <a:xfrm flipV="1">
            <a:off x="5361432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Alternate Process 57"/>
          <p:cNvSpPr/>
          <p:nvPr/>
        </p:nvSpPr>
        <p:spPr>
          <a:xfrm>
            <a:off x="6667500" y="4917948"/>
            <a:ext cx="1143000" cy="41605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>
            <a:noAutofit/>
          </a:bodyPr>
          <a:lstStyle/>
          <a:p>
            <a:pPr algn="ctr"/>
            <a:r>
              <a:rPr lang="en-US" dirty="0" smtClean="0"/>
              <a:t>SEG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667500" y="3505200"/>
            <a:ext cx="11430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Labels</a:t>
            </a:r>
          </a:p>
        </p:txBody>
      </p:sp>
      <p:cxnSp>
        <p:nvCxnSpPr>
          <p:cNvPr id="60" name="Straight Arrow Connector 59"/>
          <p:cNvCxnSpPr>
            <a:stCxn id="58" idx="0"/>
            <a:endCxn id="59" idx="2"/>
          </p:cNvCxnSpPr>
          <p:nvPr/>
        </p:nvCxnSpPr>
        <p:spPr>
          <a:xfrm flipV="1">
            <a:off x="7239000" y="4312920"/>
            <a:ext cx="0" cy="605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58" idx="1"/>
          </p:cNvCxnSpPr>
          <p:nvPr/>
        </p:nvCxnSpPr>
        <p:spPr>
          <a:xfrm>
            <a:off x="5932932" y="3909060"/>
            <a:ext cx="734568" cy="121691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Alternate Process 70"/>
          <p:cNvSpPr/>
          <p:nvPr/>
        </p:nvSpPr>
        <p:spPr>
          <a:xfrm>
            <a:off x="2729484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Intensity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2" name="Flowchart: Alternate Process 71"/>
          <p:cNvSpPr/>
          <p:nvPr/>
        </p:nvSpPr>
        <p:spPr>
          <a:xfrm>
            <a:off x="4789932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Surf, </a:t>
            </a:r>
            <a:r>
              <a:rPr lang="en-US" dirty="0" err="1" smtClean="0"/>
              <a:t>Vol</a:t>
            </a:r>
            <a:endParaRPr lang="en-US" dirty="0" smtClean="0"/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3" name="Flowchart: Alternate Process 72"/>
          <p:cNvSpPr/>
          <p:nvPr/>
        </p:nvSpPr>
        <p:spPr>
          <a:xfrm>
            <a:off x="6667500" y="1981200"/>
            <a:ext cx="1143000" cy="9464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>
            <a:noAutofit/>
          </a:bodyPr>
          <a:lstStyle/>
          <a:p>
            <a:pPr algn="ctr"/>
            <a:r>
              <a:rPr lang="en-US" dirty="0" smtClean="0"/>
              <a:t>ROI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8" idx="0"/>
            <a:endCxn id="71" idx="2"/>
          </p:cNvCxnSpPr>
          <p:nvPr/>
        </p:nvCxnSpPr>
        <p:spPr>
          <a:xfrm flipH="1" flipV="1">
            <a:off x="3300984" y="2927604"/>
            <a:ext cx="3048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7" idx="0"/>
            <a:endCxn id="72" idx="2"/>
          </p:cNvCxnSpPr>
          <p:nvPr/>
        </p:nvCxnSpPr>
        <p:spPr>
          <a:xfrm flipV="1">
            <a:off x="5361432" y="2927604"/>
            <a:ext cx="0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9" idx="0"/>
            <a:endCxn id="73" idx="2"/>
          </p:cNvCxnSpPr>
          <p:nvPr/>
        </p:nvCxnSpPr>
        <p:spPr>
          <a:xfrm flipV="1">
            <a:off x="7239000" y="2927604"/>
            <a:ext cx="0" cy="57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0949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2730</TotalTime>
  <Words>4714</Words>
  <Application>Microsoft Office PowerPoint</Application>
  <PresentationFormat>On-screen Show (4:3)</PresentationFormat>
  <Paragraphs>1141</Paragraphs>
  <Slides>89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89</vt:i4>
      </vt:variant>
    </vt:vector>
  </HeadingPairs>
  <TitlesOfParts>
    <vt:vector size="102" baseType="lpstr">
      <vt:lpstr>Tw Cen MT</vt:lpstr>
      <vt:lpstr>Arial</vt:lpstr>
      <vt:lpstr>Calibri</vt:lpstr>
      <vt:lpstr>Cambria Math</vt:lpstr>
      <vt:lpstr>Palatino Linotype</vt:lpstr>
      <vt:lpstr>Verdana</vt:lpstr>
      <vt:lpstr>Wingdings</vt:lpstr>
      <vt:lpstr>Wingdings 2</vt:lpstr>
      <vt:lpstr>Clarity</vt:lpstr>
      <vt:lpstr>Elemental</vt:lpstr>
      <vt:lpstr>Thatch</vt:lpstr>
      <vt:lpstr>Aspect</vt:lpstr>
      <vt:lpstr>1_Elemental</vt:lpstr>
      <vt:lpstr>Image Genetic</vt:lpstr>
      <vt:lpstr>General Hypothesis</vt:lpstr>
      <vt:lpstr>The Data of interest</vt:lpstr>
      <vt:lpstr>Sampling machineries</vt:lpstr>
      <vt:lpstr>Image processing pipeline</vt:lpstr>
      <vt:lpstr>General Image processing</vt:lpstr>
      <vt:lpstr>Neurologic Data: MRI Slices</vt:lpstr>
      <vt:lpstr>Neurologic Data: MRI Slices</vt:lpstr>
      <vt:lpstr>General Image processing</vt:lpstr>
      <vt:lpstr>PROC : Align to Talairach Space</vt:lpstr>
      <vt:lpstr>PROC : Align to Talairach Space</vt:lpstr>
      <vt:lpstr>PROC: Skull Striping</vt:lpstr>
      <vt:lpstr>PORC: Intensity Normalization</vt:lpstr>
      <vt:lpstr>General Image processing</vt:lpstr>
      <vt:lpstr>Neurologic Data: Voxels</vt:lpstr>
      <vt:lpstr>Terms</vt:lpstr>
      <vt:lpstr>Intensity based association analysis</vt:lpstr>
      <vt:lpstr>Rationale of Intensity analysis</vt:lpstr>
      <vt:lpstr>Intensity Histograms</vt:lpstr>
      <vt:lpstr>Voxel intensity as a predictor</vt:lpstr>
      <vt:lpstr>Image processing</vt:lpstr>
      <vt:lpstr>RECON Pipeline</vt:lpstr>
      <vt:lpstr>RECON: Find surface boundaries</vt:lpstr>
      <vt:lpstr>Intensity guided boundary search</vt:lpstr>
      <vt:lpstr>Tessellation: Voxel  Vertex</vt:lpstr>
      <vt:lpstr>Tessellation: Voxel  Vertex</vt:lpstr>
      <vt:lpstr>White Matter &amp; Pial surfaces</vt:lpstr>
      <vt:lpstr>RECON: White Matter &amp; Pial surfaces</vt:lpstr>
      <vt:lpstr>Collect Data 1: Surface Recon phase</vt:lpstr>
      <vt:lpstr>Thickness and curvature at vertex</vt:lpstr>
      <vt:lpstr>RECON: registration</vt:lpstr>
      <vt:lpstr>Motivation</vt:lpstr>
      <vt:lpstr>RECON: registration</vt:lpstr>
      <vt:lpstr>Registration: inflate to sphere</vt:lpstr>
      <vt:lpstr>Inflation is guiled</vt:lpstr>
      <vt:lpstr>Collect Data 2: inflation phase</vt:lpstr>
      <vt:lpstr>PowerPoint Presentation</vt:lpstr>
      <vt:lpstr>Alignment is guiled by convexity map</vt:lpstr>
      <vt:lpstr>After registration: Back mapping</vt:lpstr>
      <vt:lpstr>Registration: align to reference brain</vt:lpstr>
      <vt:lpstr>Back Mapping to original vertices</vt:lpstr>
      <vt:lpstr>Image processing</vt:lpstr>
      <vt:lpstr>Surface analysis</vt:lpstr>
      <vt:lpstr>Surface analysis: Per vertex test</vt:lpstr>
      <vt:lpstr>Surface analysis: Regional Test</vt:lpstr>
      <vt:lpstr>Surface analysis: Clustered Test</vt:lpstr>
      <vt:lpstr>Relieve the curse of image dimensionality</vt:lpstr>
      <vt:lpstr>Encoder and Decoder</vt:lpstr>
      <vt:lpstr>Encoder (and Decoder)</vt:lpstr>
      <vt:lpstr>Compressive Encoder</vt:lpstr>
      <vt:lpstr>Lossless or lossy?</vt:lpstr>
      <vt:lpstr>Context of Vertex data</vt:lpstr>
      <vt:lpstr>Context of Vertex data</vt:lpstr>
      <vt:lpstr>The Encoder in need</vt:lpstr>
      <vt:lpstr>The Auto encoder Family</vt:lpstr>
      <vt:lpstr>The Auto encoder Family</vt:lpstr>
      <vt:lpstr>PowerPoint Presentation</vt:lpstr>
      <vt:lpstr>PowerPoint Presentation</vt:lpstr>
      <vt:lpstr>Build an Autoencoder</vt:lpstr>
      <vt:lpstr>Build an Autoencoder</vt:lpstr>
      <vt:lpstr>Build deep network</vt:lpstr>
      <vt:lpstr>Why do we need deep network?</vt:lpstr>
      <vt:lpstr>Stacked Auto Encoder (SA)</vt:lpstr>
      <vt:lpstr>PowerPoint Presentation</vt:lpstr>
      <vt:lpstr>PowerPoint Presentation</vt:lpstr>
      <vt:lpstr>PowerPoint Presentation</vt:lpstr>
      <vt:lpstr>Build an SA of r layers</vt:lpstr>
      <vt:lpstr>PowerPoint Presentation</vt:lpstr>
      <vt:lpstr>Build an SA of r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association analysis of  genetic, image &amp; disease </vt:lpstr>
      <vt:lpstr>Build kernels for 3 types of data</vt:lpstr>
      <vt:lpstr>1) U kernel for WGS data</vt:lpstr>
      <vt:lpstr>2) U kernel for Image code</vt:lpstr>
      <vt:lpstr>Variant weighting schemes</vt:lpstr>
      <vt:lpstr>3) U kernel for covariate </vt:lpstr>
      <vt:lpstr>Build U statistics</vt:lpstr>
      <vt:lpstr>Test U against 0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xtong</dc:creator>
  <cp:lastModifiedBy>Windows User</cp:lastModifiedBy>
  <cp:revision>376</cp:revision>
  <dcterms:created xsi:type="dcterms:W3CDTF">2006-08-16T00:00:00Z</dcterms:created>
  <dcterms:modified xsi:type="dcterms:W3CDTF">2015-07-07T15:38:32Z</dcterms:modified>
</cp:coreProperties>
</file>